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Noto Sans Georgian Bold" charset="1" panose="020B0802040504020204"/>
      <p:regular r:id="rId51"/>
    </p:embeddedFont>
    <p:embeddedFont>
      <p:font typeface="Barlow Condensed Bold" charset="1" panose="00000806000000000000"/>
      <p:regular r:id="rId52"/>
    </p:embeddedFont>
    <p:embeddedFont>
      <p:font typeface="Noto Sans Georgian" charset="1" panose="020B0502040504020204"/>
      <p:regular r:id="rId53"/>
    </p:embeddedFont>
    <p:embeddedFont>
      <p:font typeface="Arimo" charset="1" panose="020B06040202020202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notesMasters/notesMaster1.xml" Type="http://schemas.openxmlformats.org/officeDocument/2006/relationships/notesMaster"/><Relationship Id="rId56" Target="theme/theme2.xml" Type="http://schemas.openxmlformats.org/officeDocument/2006/relationships/theme"/><Relationship Id="rId57" Target="notesSlides/notesSlide1.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hình này quá cute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2.png" Type="http://schemas.openxmlformats.org/officeDocument/2006/relationships/image"/><Relationship Id="rId6"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3.png" Type="http://schemas.openxmlformats.org/officeDocument/2006/relationships/image"/><Relationship Id="rId6" Target="../media/image12.png" Type="http://schemas.openxmlformats.org/officeDocument/2006/relationships/image"/><Relationship Id="rId7" Target="../media/image24.png" Type="http://schemas.openxmlformats.org/officeDocument/2006/relationships/image"/><Relationship Id="rId8"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6.png" Type="http://schemas.openxmlformats.org/officeDocument/2006/relationships/image"/><Relationship Id="rId6"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 Id="rId8" Target="../media/image3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3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3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4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7.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51.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52.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5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5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 Id="rId6"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5.png" Type="http://schemas.openxmlformats.org/officeDocument/2006/relationships/image"/><Relationship Id="rId6" Target="../media/image12.png" Type="http://schemas.openxmlformats.org/officeDocument/2006/relationships/image"/><Relationship Id="rId7"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 Id="rId5" Target="../media/image17.png" Type="http://schemas.openxmlformats.org/officeDocument/2006/relationships/image"/><Relationship Id="rId6"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843348" y="3312308"/>
            <a:ext cx="4215172" cy="4215172"/>
          </a:xfrm>
          <a:custGeom>
            <a:avLst/>
            <a:gdLst/>
            <a:ahLst/>
            <a:cxnLst/>
            <a:rect r="r" b="b" t="t" l="l"/>
            <a:pathLst>
              <a:path h="4215172" w="4215172">
                <a:moveTo>
                  <a:pt x="0" y="0"/>
                </a:moveTo>
                <a:lnTo>
                  <a:pt x="4215172" y="0"/>
                </a:lnTo>
                <a:lnTo>
                  <a:pt x="4215172" y="4215172"/>
                </a:lnTo>
                <a:lnTo>
                  <a:pt x="0" y="4215172"/>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7499918" y="9555480"/>
            <a:ext cx="547464" cy="396241"/>
          </a:xfrm>
          <a:prstGeom prst="rect">
            <a:avLst/>
          </a:prstGeom>
        </p:spPr>
        <p:txBody>
          <a:bodyPr anchor="t" rtlCol="false" tIns="0" lIns="0" bIns="0" rIns="0">
            <a:spAutoFit/>
          </a:bodyPr>
          <a:lstStyle/>
          <a:p>
            <a:pPr algn="ctr">
              <a:lnSpc>
                <a:spcPts val="3359"/>
              </a:lnSpc>
              <a:spcBef>
                <a:spcPct val="0"/>
              </a:spcBef>
            </a:pPr>
            <a:r>
              <a:rPr lang="en-US" b="true" sz="2399">
                <a:solidFill>
                  <a:srgbClr val="FFFFFF"/>
                </a:solidFill>
                <a:latin typeface="Noto Sans Georgian Bold"/>
                <a:ea typeface="Noto Sans Georgian Bold"/>
                <a:cs typeface="Noto Sans Georgian Bold"/>
                <a:sym typeface="Noto Sans Georgian Bold"/>
              </a:rPr>
              <a:t>01</a:t>
            </a:r>
          </a:p>
        </p:txBody>
      </p:sp>
      <p:sp>
        <p:nvSpPr>
          <p:cNvPr name="TextBox 14" id="14"/>
          <p:cNvSpPr txBox="true"/>
          <p:nvPr/>
        </p:nvSpPr>
        <p:spPr>
          <a:xfrm rot="0">
            <a:off x="8167151" y="4904109"/>
            <a:ext cx="3595688" cy="2306820"/>
          </a:xfrm>
          <a:prstGeom prst="rect">
            <a:avLst/>
          </a:prstGeom>
        </p:spPr>
        <p:txBody>
          <a:bodyPr anchor="t" rtlCol="false" tIns="0" lIns="0" bIns="0" rIns="0">
            <a:spAutoFit/>
          </a:bodyPr>
          <a:lstStyle/>
          <a:p>
            <a:pPr algn="l">
              <a:lnSpc>
                <a:spcPts val="18802"/>
              </a:lnSpc>
              <a:spcBef>
                <a:spcPct val="0"/>
              </a:spcBef>
            </a:pPr>
            <a:r>
              <a:rPr lang="en-US" b="true" sz="13430">
                <a:solidFill>
                  <a:srgbClr val="1178BE"/>
                </a:solidFill>
                <a:latin typeface="Barlow Condensed Bold"/>
                <a:ea typeface="Barlow Condensed Bold"/>
                <a:cs typeface="Barlow Condensed Bold"/>
                <a:sym typeface="Barlow Condensed Bold"/>
              </a:rPr>
              <a:t>DATA </a:t>
            </a:r>
          </a:p>
        </p:txBody>
      </p:sp>
      <p:sp>
        <p:nvSpPr>
          <p:cNvPr name="TextBox 15" id="15"/>
          <p:cNvSpPr txBox="true"/>
          <p:nvPr/>
        </p:nvSpPr>
        <p:spPr>
          <a:xfrm rot="0">
            <a:off x="11762839" y="4913634"/>
            <a:ext cx="4261247" cy="2297941"/>
          </a:xfrm>
          <a:prstGeom prst="rect">
            <a:avLst/>
          </a:prstGeom>
        </p:spPr>
        <p:txBody>
          <a:bodyPr anchor="t" rtlCol="false" tIns="0" lIns="0" bIns="0" rIns="0">
            <a:spAutoFit/>
          </a:bodyPr>
          <a:lstStyle/>
          <a:p>
            <a:pPr algn="l">
              <a:lnSpc>
                <a:spcPts val="18766"/>
              </a:lnSpc>
              <a:spcBef>
                <a:spcPct val="0"/>
              </a:spcBef>
            </a:pPr>
            <a:r>
              <a:rPr lang="en-US" b="true" sz="13404">
                <a:solidFill>
                  <a:srgbClr val="1178BE"/>
                </a:solidFill>
                <a:latin typeface="Barlow Condensed Bold"/>
                <a:ea typeface="Barlow Condensed Bold"/>
                <a:cs typeface="Barlow Condensed Bold"/>
                <a:sym typeface="Barlow Condensed Bold"/>
              </a:rPr>
              <a:t>MINING</a:t>
            </a:r>
          </a:p>
        </p:txBody>
      </p:sp>
      <p:sp>
        <p:nvSpPr>
          <p:cNvPr name="TextBox 16" id="16"/>
          <p:cNvSpPr txBox="true"/>
          <p:nvPr/>
        </p:nvSpPr>
        <p:spPr>
          <a:xfrm rot="0">
            <a:off x="12753117" y="330263"/>
            <a:ext cx="4301838"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Noto Sans Georgian"/>
                <a:ea typeface="Noto Sans Georgian"/>
                <a:cs typeface="Noto Sans Georgian"/>
                <a:sym typeface="Noto Sans Georgian"/>
              </a:rPr>
              <a:t>KHO VÀ KHAI PHÁ DỮ LIỆU</a:t>
            </a:r>
          </a:p>
        </p:txBody>
      </p:sp>
      <p:sp>
        <p:nvSpPr>
          <p:cNvPr name="TextBox 17" id="17"/>
          <p:cNvSpPr txBox="true"/>
          <p:nvPr/>
        </p:nvSpPr>
        <p:spPr>
          <a:xfrm rot="0">
            <a:off x="1197106" y="248568"/>
            <a:ext cx="2010905" cy="555207"/>
          </a:xfrm>
          <a:prstGeom prst="rect">
            <a:avLst/>
          </a:prstGeom>
        </p:spPr>
        <p:txBody>
          <a:bodyPr anchor="t" rtlCol="false" tIns="0" lIns="0" bIns="0" rIns="0">
            <a:spAutoFit/>
          </a:bodyPr>
          <a:lstStyle/>
          <a:p>
            <a:pPr algn="l">
              <a:lnSpc>
                <a:spcPts val="4573"/>
              </a:lnSpc>
              <a:spcBef>
                <a:spcPct val="0"/>
              </a:spcBef>
            </a:pPr>
            <a:r>
              <a:rPr lang="en-US" sz="3266">
                <a:solidFill>
                  <a:srgbClr val="1F2020"/>
                </a:solidFill>
                <a:latin typeface="Noto Sans Georgian"/>
                <a:ea typeface="Noto Sans Georgian"/>
                <a:cs typeface="Noto Sans Georgian"/>
                <a:sym typeface="Noto Sans Georgian"/>
              </a:rPr>
              <a:t>GROUP 3 </a:t>
            </a:r>
          </a:p>
        </p:txBody>
      </p:sp>
      <p:sp>
        <p:nvSpPr>
          <p:cNvPr name="TextBox 18" id="18"/>
          <p:cNvSpPr txBox="true"/>
          <p:nvPr/>
        </p:nvSpPr>
        <p:spPr>
          <a:xfrm rot="0">
            <a:off x="6931937" y="2544834"/>
            <a:ext cx="10327363" cy="2306820"/>
          </a:xfrm>
          <a:prstGeom prst="rect">
            <a:avLst/>
          </a:prstGeom>
        </p:spPr>
        <p:txBody>
          <a:bodyPr anchor="t" rtlCol="false" tIns="0" lIns="0" bIns="0" rIns="0">
            <a:spAutoFit/>
          </a:bodyPr>
          <a:lstStyle/>
          <a:p>
            <a:pPr algn="l">
              <a:lnSpc>
                <a:spcPts val="18802"/>
              </a:lnSpc>
              <a:spcBef>
                <a:spcPct val="0"/>
              </a:spcBef>
            </a:pPr>
            <a:r>
              <a:rPr lang="en-US" b="true" sz="13430">
                <a:solidFill>
                  <a:srgbClr val="1F2020"/>
                </a:solidFill>
                <a:latin typeface="Barlow Condensed Bold"/>
                <a:ea typeface="Barlow Condensed Bold"/>
                <a:cs typeface="Barlow Condensed Bold"/>
                <a:sym typeface="Barlow Condensed Bold"/>
              </a:rPr>
              <a:t>BÁO CÁO CUỐI KỲ</a:t>
            </a:r>
          </a:p>
        </p:txBody>
      </p:sp>
      <p:sp>
        <p:nvSpPr>
          <p:cNvPr name="TextBox 19" id="19"/>
          <p:cNvSpPr txBox="true"/>
          <p:nvPr/>
        </p:nvSpPr>
        <p:spPr>
          <a:xfrm rot="0">
            <a:off x="8929170" y="7468750"/>
            <a:ext cx="6332898" cy="559505"/>
          </a:xfrm>
          <a:prstGeom prst="rect">
            <a:avLst/>
          </a:prstGeom>
        </p:spPr>
        <p:txBody>
          <a:bodyPr anchor="t" rtlCol="false" tIns="0" lIns="0" bIns="0" rIns="0">
            <a:spAutoFit/>
          </a:bodyPr>
          <a:lstStyle/>
          <a:p>
            <a:pPr algn="l">
              <a:lnSpc>
                <a:spcPts val="4604"/>
              </a:lnSpc>
              <a:spcBef>
                <a:spcPct val="0"/>
              </a:spcBef>
            </a:pPr>
            <a:r>
              <a:rPr lang="en-US" sz="3288">
                <a:solidFill>
                  <a:srgbClr val="1F2020"/>
                </a:solidFill>
                <a:latin typeface="Noto Sans Georgian"/>
                <a:ea typeface="Noto Sans Georgian"/>
                <a:cs typeface="Noto Sans Georgian"/>
                <a:sym typeface="Noto Sans Georgian"/>
              </a:rPr>
              <a:t>GV hướng dẫn: Phan Đình Vấn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TextBox 13" id="13"/>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10</a:t>
            </a:r>
          </a:p>
        </p:txBody>
      </p:sp>
      <p:sp>
        <p:nvSpPr>
          <p:cNvPr name="TextBox 14" id="14"/>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5" id="15"/>
          <p:cNvSpPr txBox="true"/>
          <p:nvPr/>
        </p:nvSpPr>
        <p:spPr>
          <a:xfrm rot="0">
            <a:off x="1028700" y="1076325"/>
            <a:ext cx="5070831"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MODEL EVALUATION</a:t>
            </a:r>
          </a:p>
        </p:txBody>
      </p:sp>
      <p:sp>
        <p:nvSpPr>
          <p:cNvPr name="Freeform 16" id="16"/>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TextBox 17" id="17"/>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
        <p:nvSpPr>
          <p:cNvPr name="TextBox 18" id="18"/>
          <p:cNvSpPr txBox="true"/>
          <p:nvPr/>
        </p:nvSpPr>
        <p:spPr>
          <a:xfrm rot="0">
            <a:off x="1144770" y="2887226"/>
            <a:ext cx="15998459" cy="5988270"/>
          </a:xfrm>
          <a:prstGeom prst="rect">
            <a:avLst/>
          </a:prstGeom>
        </p:spPr>
        <p:txBody>
          <a:bodyPr anchor="t" rtlCol="false" tIns="0" lIns="0" bIns="0" rIns="0">
            <a:spAutoFit/>
          </a:bodyPr>
          <a:lstStyle/>
          <a:p>
            <a:pPr algn="just" marL="915709" indent="-457854" lvl="1">
              <a:lnSpc>
                <a:spcPts val="5937"/>
              </a:lnSpc>
              <a:buFont typeface="Arial"/>
              <a:buChar char="•"/>
            </a:pPr>
            <a:r>
              <a:rPr lang="en-US" b="true" sz="4241">
                <a:solidFill>
                  <a:srgbClr val="000000"/>
                </a:solidFill>
                <a:latin typeface="Noto Sans Georgian Bold"/>
                <a:ea typeface="Noto Sans Georgian Bold"/>
                <a:cs typeface="Noto Sans Georgian Bold"/>
                <a:sym typeface="Noto Sans Georgian Bold"/>
              </a:rPr>
              <a:t>Model Evaluation </a:t>
            </a:r>
            <a:r>
              <a:rPr lang="en-US" sz="4241">
                <a:solidFill>
                  <a:srgbClr val="000000"/>
                </a:solidFill>
                <a:latin typeface="Noto Sans Georgian"/>
                <a:ea typeface="Noto Sans Georgian"/>
                <a:cs typeface="Noto Sans Georgian"/>
                <a:sym typeface="Noto Sans Georgian"/>
              </a:rPr>
              <a:t>là bước kiểm tra hiệu suất của một mô hình học máy bằng cách sử dụng tập dữ liệu kiểm tra hoặc dữ liệu chưa từng được mô hình sử dụng trong quá trình đào tạo.</a:t>
            </a:r>
          </a:p>
          <a:p>
            <a:pPr algn="just">
              <a:lnSpc>
                <a:spcPts val="5937"/>
              </a:lnSpc>
            </a:pPr>
          </a:p>
          <a:p>
            <a:pPr algn="just" marL="915709" indent="-457854" lvl="1">
              <a:lnSpc>
                <a:spcPts val="5937"/>
              </a:lnSpc>
              <a:buFont typeface="Arial"/>
              <a:buChar char="•"/>
            </a:pPr>
            <a:r>
              <a:rPr lang="en-US" b="true" sz="4241">
                <a:solidFill>
                  <a:srgbClr val="000000"/>
                </a:solidFill>
                <a:latin typeface="Noto Sans Georgian Bold"/>
                <a:ea typeface="Noto Sans Georgian Bold"/>
                <a:cs typeface="Noto Sans Georgian Bold"/>
                <a:sym typeface="Noto Sans Georgian Bold"/>
              </a:rPr>
              <a:t>Mục tiêu</a:t>
            </a:r>
            <a:r>
              <a:rPr lang="en-US" sz="4241">
                <a:solidFill>
                  <a:srgbClr val="000000"/>
                </a:solidFill>
                <a:latin typeface="Noto Sans Georgian"/>
                <a:ea typeface="Noto Sans Georgian"/>
                <a:cs typeface="Noto Sans Georgian"/>
                <a:sym typeface="Noto Sans Georgian"/>
              </a:rPr>
              <a:t>: Đánh giá khả năng của mô hình trong việc áp dụng cho các tập dữ liệu mới, từ đó đo lường độ chính xác và tính tổng quát của mô hình.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7051510" y="1576593"/>
            <a:ext cx="8874538" cy="5065151"/>
          </a:xfrm>
          <a:custGeom>
            <a:avLst/>
            <a:gdLst/>
            <a:ahLst/>
            <a:cxnLst/>
            <a:rect r="r" b="b" t="t" l="l"/>
            <a:pathLst>
              <a:path h="5065151" w="8874538">
                <a:moveTo>
                  <a:pt x="0" y="0"/>
                </a:moveTo>
                <a:lnTo>
                  <a:pt x="8874538" y="0"/>
                </a:lnTo>
                <a:lnTo>
                  <a:pt x="8874538" y="5065151"/>
                </a:lnTo>
                <a:lnTo>
                  <a:pt x="0" y="5065151"/>
                </a:lnTo>
                <a:lnTo>
                  <a:pt x="0" y="0"/>
                </a:lnTo>
                <a:close/>
              </a:path>
            </a:pathLst>
          </a:custGeom>
          <a:blipFill>
            <a:blip r:embed="rId5"/>
            <a:stretch>
              <a:fillRect l="-5336" t="0" r="-10820" b="0"/>
            </a:stretch>
          </a:blipFill>
        </p:spPr>
      </p:sp>
      <p:sp>
        <p:nvSpPr>
          <p:cNvPr name="Freeform 14" id="14"/>
          <p:cNvSpPr/>
          <p:nvPr/>
        </p:nvSpPr>
        <p:spPr>
          <a:xfrm flipH="false" flipV="false" rot="0">
            <a:off x="3564116" y="7164204"/>
            <a:ext cx="8898485" cy="2206387"/>
          </a:xfrm>
          <a:custGeom>
            <a:avLst/>
            <a:gdLst/>
            <a:ahLst/>
            <a:cxnLst/>
            <a:rect r="r" b="b" t="t" l="l"/>
            <a:pathLst>
              <a:path h="2206387" w="8898485">
                <a:moveTo>
                  <a:pt x="0" y="0"/>
                </a:moveTo>
                <a:lnTo>
                  <a:pt x="8898485" y="0"/>
                </a:lnTo>
                <a:lnTo>
                  <a:pt x="8898485" y="2206387"/>
                </a:lnTo>
                <a:lnTo>
                  <a:pt x="0" y="2206387"/>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11</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7" id="17"/>
          <p:cNvSpPr txBox="true"/>
          <p:nvPr/>
        </p:nvSpPr>
        <p:spPr>
          <a:xfrm rot="0">
            <a:off x="1028700" y="1076325"/>
            <a:ext cx="5070831"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MODEL EVALUATION</a:t>
            </a:r>
          </a:p>
        </p:txBody>
      </p:sp>
      <p:sp>
        <p:nvSpPr>
          <p:cNvPr name="Freeform 18" id="18"/>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7"/>
            <a:stretch>
              <a:fillRect l="-1008978" t="-501068" r="-131655" b="-346861"/>
            </a:stretch>
          </a:blipFill>
        </p:spPr>
      </p:sp>
      <p:sp>
        <p:nvSpPr>
          <p:cNvPr name="TextBox 19" id="19"/>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2390336"/>
            <a:ext cx="11467100" cy="5156199"/>
          </a:xfrm>
          <a:custGeom>
            <a:avLst/>
            <a:gdLst/>
            <a:ahLst/>
            <a:cxnLst/>
            <a:rect r="r" b="b" t="t" l="l"/>
            <a:pathLst>
              <a:path h="5156199" w="11467100">
                <a:moveTo>
                  <a:pt x="0" y="0"/>
                </a:moveTo>
                <a:lnTo>
                  <a:pt x="11467100" y="0"/>
                </a:lnTo>
                <a:lnTo>
                  <a:pt x="11467100" y="5156200"/>
                </a:lnTo>
                <a:lnTo>
                  <a:pt x="0" y="5156200"/>
                </a:lnTo>
                <a:lnTo>
                  <a:pt x="0" y="0"/>
                </a:lnTo>
                <a:close/>
              </a:path>
            </a:pathLst>
          </a:custGeom>
          <a:blipFill>
            <a:blip r:embed="rId4"/>
            <a:stretch>
              <a:fillRect l="0" t="-733" r="0" b="-733"/>
            </a:stretch>
          </a:blipFill>
        </p:spPr>
      </p:sp>
      <p:sp>
        <p:nvSpPr>
          <p:cNvPr name="Freeform 13" id="13"/>
          <p:cNvSpPr/>
          <p:nvPr/>
        </p:nvSpPr>
        <p:spPr>
          <a:xfrm flipH="false" flipV="false" rot="0">
            <a:off x="1961561" y="2656093"/>
            <a:ext cx="11158249" cy="4632433"/>
          </a:xfrm>
          <a:custGeom>
            <a:avLst/>
            <a:gdLst/>
            <a:ahLst/>
            <a:cxnLst/>
            <a:rect r="r" b="b" t="t" l="l"/>
            <a:pathLst>
              <a:path h="4632433" w="11158249">
                <a:moveTo>
                  <a:pt x="0" y="0"/>
                </a:moveTo>
                <a:lnTo>
                  <a:pt x="11158249" y="0"/>
                </a:lnTo>
                <a:lnTo>
                  <a:pt x="11158249" y="4632434"/>
                </a:lnTo>
                <a:lnTo>
                  <a:pt x="0" y="4632434"/>
                </a:lnTo>
                <a:lnTo>
                  <a:pt x="0" y="0"/>
                </a:lnTo>
                <a:close/>
              </a:path>
            </a:pathLst>
          </a:custGeom>
          <a:blipFill>
            <a:blip r:embed="rId5"/>
            <a:stretch>
              <a:fillRect l="0" t="-733" r="0" b="-733"/>
            </a:stretch>
          </a:blipFill>
        </p:spPr>
      </p:sp>
      <p:sp>
        <p:nvSpPr>
          <p:cNvPr name="Freeform 14" id="14"/>
          <p:cNvSpPr/>
          <p:nvPr/>
        </p:nvSpPr>
        <p:spPr>
          <a:xfrm flipH="false" flipV="false" rot="0">
            <a:off x="842873" y="2442013"/>
            <a:ext cx="1118687" cy="1112921"/>
          </a:xfrm>
          <a:custGeom>
            <a:avLst/>
            <a:gdLst/>
            <a:ahLst/>
            <a:cxnLst/>
            <a:rect r="r" b="b" t="t" l="l"/>
            <a:pathLst>
              <a:path h="1112921" w="1118687">
                <a:moveTo>
                  <a:pt x="0" y="0"/>
                </a:moveTo>
                <a:lnTo>
                  <a:pt x="1118688" y="0"/>
                </a:lnTo>
                <a:lnTo>
                  <a:pt x="1118688" y="1112921"/>
                </a:lnTo>
                <a:lnTo>
                  <a:pt x="0" y="1112921"/>
                </a:lnTo>
                <a:lnTo>
                  <a:pt x="0" y="0"/>
                </a:lnTo>
                <a:close/>
              </a:path>
            </a:pathLst>
          </a:custGeom>
          <a:blipFill>
            <a:blip r:embed="rId6"/>
            <a:stretch>
              <a:fillRect l="0" t="0" r="0" b="0"/>
            </a:stretch>
          </a:blipFill>
        </p:spPr>
      </p:sp>
      <p:grpSp>
        <p:nvGrpSpPr>
          <p:cNvPr name="Group 15" id="15"/>
          <p:cNvGrpSpPr/>
          <p:nvPr/>
        </p:nvGrpSpPr>
        <p:grpSpPr>
          <a:xfrm rot="0">
            <a:off x="14022179" y="128423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02217" y="5633430"/>
            <a:ext cx="2106642" cy="2106642"/>
          </a:xfrm>
          <a:custGeom>
            <a:avLst/>
            <a:gdLst/>
            <a:ahLst/>
            <a:cxnLst/>
            <a:rect r="r" b="b" t="t" l="l"/>
            <a:pathLst>
              <a:path h="2106642" w="2106642">
                <a:moveTo>
                  <a:pt x="0" y="0"/>
                </a:moveTo>
                <a:lnTo>
                  <a:pt x="2106641" y="0"/>
                </a:lnTo>
                <a:lnTo>
                  <a:pt x="2106641" y="2106642"/>
                </a:lnTo>
                <a:lnTo>
                  <a:pt x="0" y="2106642"/>
                </a:lnTo>
                <a:lnTo>
                  <a:pt x="0" y="0"/>
                </a:lnTo>
                <a:close/>
              </a:path>
            </a:pathLst>
          </a:custGeom>
          <a:blipFill>
            <a:blip r:embed="rId7"/>
            <a:stretch>
              <a:fillRect l="0" t="0" r="0" b="0"/>
            </a:stretch>
          </a:blipFill>
        </p:spPr>
      </p:sp>
      <p:sp>
        <p:nvSpPr>
          <p:cNvPr name="TextBox 19" id="19"/>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12</a:t>
            </a:r>
          </a:p>
        </p:txBody>
      </p:sp>
      <p:sp>
        <p:nvSpPr>
          <p:cNvPr name="TextBox 20" id="20"/>
          <p:cNvSpPr txBox="true"/>
          <p:nvPr/>
        </p:nvSpPr>
        <p:spPr>
          <a:xfrm rot="0">
            <a:off x="4748966" y="3827833"/>
            <a:ext cx="3313578" cy="2450879"/>
          </a:xfrm>
          <a:prstGeom prst="rect">
            <a:avLst/>
          </a:prstGeom>
        </p:spPr>
        <p:txBody>
          <a:bodyPr anchor="t" rtlCol="false" tIns="0" lIns="0" bIns="0" rIns="0">
            <a:spAutoFit/>
          </a:bodyPr>
          <a:lstStyle/>
          <a:p>
            <a:pPr algn="l">
              <a:lnSpc>
                <a:spcPts val="18894"/>
              </a:lnSpc>
            </a:pPr>
            <a:r>
              <a:rPr lang="en-US" sz="17176" b="true">
                <a:solidFill>
                  <a:srgbClr val="1178BE"/>
                </a:solidFill>
                <a:latin typeface="Barlow Condensed Bold"/>
                <a:ea typeface="Barlow Condensed Bold"/>
                <a:cs typeface="Barlow Condensed Bold"/>
                <a:sym typeface="Barlow Condensed Bold"/>
              </a:rPr>
              <a:t>KNN</a:t>
            </a:r>
          </a:p>
        </p:txBody>
      </p:sp>
      <p:sp>
        <p:nvSpPr>
          <p:cNvPr name="TextBox 21" id="21"/>
          <p:cNvSpPr txBox="true"/>
          <p:nvPr/>
        </p:nvSpPr>
        <p:spPr>
          <a:xfrm rot="0">
            <a:off x="14821628" y="1780420"/>
            <a:ext cx="1487203" cy="1875172"/>
          </a:xfrm>
          <a:prstGeom prst="rect">
            <a:avLst/>
          </a:prstGeom>
        </p:spPr>
        <p:txBody>
          <a:bodyPr anchor="t" rtlCol="false" tIns="0" lIns="0" bIns="0" rIns="0">
            <a:spAutoFit/>
          </a:bodyPr>
          <a:lstStyle/>
          <a:p>
            <a:pPr algn="l">
              <a:lnSpc>
                <a:spcPts val="14455"/>
              </a:lnSpc>
            </a:pPr>
            <a:r>
              <a:rPr lang="en-US" sz="13141" b="true">
                <a:solidFill>
                  <a:srgbClr val="FFFFFF"/>
                </a:solidFill>
                <a:latin typeface="Barlow Condensed Bold"/>
                <a:ea typeface="Barlow Condensed Bold"/>
                <a:cs typeface="Barlow Condensed Bold"/>
                <a:sym typeface="Barlow Condensed Bold"/>
              </a:rPr>
              <a:t>02</a:t>
            </a:r>
          </a:p>
        </p:txBody>
      </p:sp>
      <p:sp>
        <p:nvSpPr>
          <p:cNvPr name="TextBox 22" id="22"/>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TextBox 23" id="23"/>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658230" y="2692441"/>
            <a:ext cx="6720510" cy="6191748"/>
          </a:xfrm>
          <a:custGeom>
            <a:avLst/>
            <a:gdLst/>
            <a:ahLst/>
            <a:cxnLst/>
            <a:rect r="r" b="b" t="t" l="l"/>
            <a:pathLst>
              <a:path h="6191748" w="6720510">
                <a:moveTo>
                  <a:pt x="0" y="0"/>
                </a:moveTo>
                <a:lnTo>
                  <a:pt x="6720510" y="0"/>
                </a:lnTo>
                <a:lnTo>
                  <a:pt x="6720510" y="6191748"/>
                </a:lnTo>
                <a:lnTo>
                  <a:pt x="0" y="6191748"/>
                </a:lnTo>
                <a:lnTo>
                  <a:pt x="0" y="0"/>
                </a:lnTo>
                <a:close/>
              </a:path>
            </a:pathLst>
          </a:custGeom>
          <a:blipFill>
            <a:blip r:embed="rId5"/>
            <a:stretch>
              <a:fillRect l="0" t="0" r="-705"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13</a:t>
            </a:r>
          </a:p>
        </p:txBody>
      </p:sp>
      <p:sp>
        <p:nvSpPr>
          <p:cNvPr name="TextBox 15" id="15"/>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TextBox 16" id="16"/>
          <p:cNvSpPr txBox="true"/>
          <p:nvPr/>
        </p:nvSpPr>
        <p:spPr>
          <a:xfrm rot="0">
            <a:off x="3214055" y="1076325"/>
            <a:ext cx="11032405"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THUẬT TOÁN KNN (K-NEAREST NEIGHBORS)</a:t>
            </a:r>
          </a:p>
        </p:txBody>
      </p:sp>
      <p:sp>
        <p:nvSpPr>
          <p:cNvPr name="TextBox 17" id="17"/>
          <p:cNvSpPr txBox="true"/>
          <p:nvPr/>
        </p:nvSpPr>
        <p:spPr>
          <a:xfrm rot="0">
            <a:off x="7492507" y="1488185"/>
            <a:ext cx="9653025" cy="7992438"/>
          </a:xfrm>
          <a:prstGeom prst="rect">
            <a:avLst/>
          </a:prstGeom>
        </p:spPr>
        <p:txBody>
          <a:bodyPr anchor="t" rtlCol="false" tIns="0" lIns="0" bIns="0" rIns="0">
            <a:spAutoFit/>
          </a:bodyPr>
          <a:lstStyle/>
          <a:p>
            <a:pPr algn="just">
              <a:lnSpc>
                <a:spcPts val="6465"/>
              </a:lnSpc>
            </a:pPr>
          </a:p>
          <a:p>
            <a:pPr algn="just" marL="802186" indent="-401093" lvl="1">
              <a:lnSpc>
                <a:spcPts val="5015"/>
              </a:lnSpc>
              <a:buFont typeface="Arial"/>
              <a:buChar char="•"/>
            </a:pPr>
            <a:r>
              <a:rPr lang="en-US" sz="3715">
                <a:solidFill>
                  <a:srgbClr val="1F2020"/>
                </a:solidFill>
                <a:latin typeface="Noto Sans Georgian"/>
                <a:ea typeface="Noto Sans Georgian"/>
                <a:cs typeface="Noto Sans Georgian"/>
                <a:sym typeface="Noto Sans Georgian"/>
              </a:rPr>
              <a:t>Thuật toán K-Nearest Neighbors (KNN) là một thuật toán học máy có giám sát.</a:t>
            </a:r>
          </a:p>
          <a:p>
            <a:pPr algn="just">
              <a:lnSpc>
                <a:spcPts val="4087"/>
              </a:lnSpc>
            </a:pPr>
          </a:p>
          <a:p>
            <a:pPr algn="just" marL="802186" indent="-401093" lvl="1">
              <a:lnSpc>
                <a:spcPts val="4755"/>
              </a:lnSpc>
              <a:buFont typeface="Arial"/>
              <a:buChar char="•"/>
            </a:pPr>
            <a:r>
              <a:rPr lang="en-US" sz="3715">
                <a:solidFill>
                  <a:srgbClr val="1F2020"/>
                </a:solidFill>
                <a:latin typeface="Noto Sans Georgian"/>
                <a:ea typeface="Noto Sans Georgian"/>
                <a:cs typeface="Noto Sans Georgian"/>
                <a:sym typeface="Noto Sans Georgian"/>
              </a:rPr>
              <a:t>KNN dựa vào việc tìm kiếm K điểm dữ liệu gần nhất (K-lân cận) trong tập huấn luyện để đưa ra dự đoán cho một điểm dữ liệu mới. Thuật toán không quan tâm đến việc có những điểm dữ liệu nhiễu trong K điểm gần nhất và giả định rằng các điểm gần nhau sẽ có nhãn hoặc giá trị tương tự.</a:t>
            </a:r>
          </a:p>
          <a:p>
            <a:pPr algn="just">
              <a:lnSpc>
                <a:spcPts val="4087"/>
              </a:lnSpc>
            </a:pPr>
          </a:p>
        </p:txBody>
      </p:sp>
      <p:sp>
        <p:nvSpPr>
          <p:cNvPr name="TextBox 18" id="18"/>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3836394" y="1190552"/>
            <a:ext cx="10615212" cy="7709298"/>
          </a:xfrm>
          <a:custGeom>
            <a:avLst/>
            <a:gdLst/>
            <a:ahLst/>
            <a:cxnLst/>
            <a:rect r="r" b="b" t="t" l="l"/>
            <a:pathLst>
              <a:path h="7709298" w="10615212">
                <a:moveTo>
                  <a:pt x="0" y="0"/>
                </a:moveTo>
                <a:lnTo>
                  <a:pt x="10615212" y="0"/>
                </a:lnTo>
                <a:lnTo>
                  <a:pt x="10615212" y="7709298"/>
                </a:lnTo>
                <a:lnTo>
                  <a:pt x="0" y="7709298"/>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14</a:t>
            </a:r>
          </a:p>
        </p:txBody>
      </p:sp>
      <p:sp>
        <p:nvSpPr>
          <p:cNvPr name="TextBox 16" id="16"/>
          <p:cNvSpPr txBox="true"/>
          <p:nvPr/>
        </p:nvSpPr>
        <p:spPr>
          <a:xfrm rot="0">
            <a:off x="1028700" y="1076325"/>
            <a:ext cx="1964650"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TextBox 18" id="18"/>
          <p:cNvSpPr txBox="true"/>
          <p:nvPr/>
        </p:nvSpPr>
        <p:spPr>
          <a:xfrm rot="0">
            <a:off x="7206198" y="9211054"/>
            <a:ext cx="3875604"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769</a:t>
            </a:r>
            <a:r>
              <a:rPr lang="en-US" sz="3248">
                <a:solidFill>
                  <a:srgbClr val="FF3131"/>
                </a:solidFill>
                <a:latin typeface="Noto Sans Georgian"/>
                <a:ea typeface="Noto Sans Georgian"/>
                <a:cs typeface="Noto Sans Georgian"/>
                <a:sym typeface="Noto Sans Georgian"/>
              </a:rPr>
              <a:t> DÒNG x 10 CỘT</a:t>
            </a:r>
          </a:p>
        </p:txBody>
      </p:sp>
      <p:sp>
        <p:nvSpPr>
          <p:cNvPr name="TextBox 19" id="19"/>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TextBox 13" id="13"/>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15</a:t>
            </a:r>
          </a:p>
        </p:txBody>
      </p:sp>
      <p:sp>
        <p:nvSpPr>
          <p:cNvPr name="TextBox 14" id="14"/>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graphicFrame>
        <p:nvGraphicFramePr>
          <p:cNvPr name="Table 15" id="15"/>
          <p:cNvGraphicFramePr>
            <a:graphicFrameLocks noGrp="true"/>
          </p:cNvGraphicFramePr>
          <p:nvPr/>
        </p:nvGraphicFramePr>
        <p:xfrm>
          <a:off x="1292368" y="1881768"/>
          <a:ext cx="14875778" cy="8058150"/>
        </p:xfrm>
        <a:graphic>
          <a:graphicData uri="http://schemas.openxmlformats.org/drawingml/2006/table">
            <a:tbl>
              <a:tblPr/>
              <a:tblGrid>
                <a:gridCol w="2917382"/>
                <a:gridCol w="11958396"/>
              </a:tblGrid>
              <a:tr h="735163">
                <a:tc>
                  <a:txBody>
                    <a:bodyPr anchor="t" rtlCol="false"/>
                    <a:lstStyle/>
                    <a:p>
                      <a:pPr algn="l">
                        <a:lnSpc>
                          <a:spcPts val="2800"/>
                        </a:lnSpc>
                        <a:defRPr/>
                      </a:pPr>
                      <a:r>
                        <a:rPr lang="en-US" sz="2000">
                          <a:solidFill>
                            <a:srgbClr val="000000"/>
                          </a:solidFill>
                          <a:latin typeface="Noto Sans Georgian"/>
                          <a:ea typeface="Noto Sans Georgian"/>
                          <a:cs typeface="Noto Sans Georgian"/>
                          <a:sym typeface="Noto Sans Georgian"/>
                        </a:rPr>
                        <a:t>ID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Mã định danh duy nhất cho từng bệnh nhân trong tập dữ liệu</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Noto Sans Georgian"/>
                          <a:ea typeface="Noto Sans Georgian"/>
                          <a:cs typeface="Noto Sans Georgian"/>
                          <a:sym typeface="Noto Sans Georgian"/>
                        </a:rPr>
                        <a:t>Pregnancies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Số lần mang thai của bệnh nhân (áp dụng cho nữ giới)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8423">
                <a:tc>
                  <a:txBody>
                    <a:bodyPr anchor="t" rtlCol="false"/>
                    <a:lstStyle/>
                    <a:p>
                      <a:pPr algn="l">
                        <a:lnSpc>
                          <a:spcPts val="2800"/>
                        </a:lnSpc>
                        <a:defRPr/>
                      </a:pPr>
                      <a:r>
                        <a:rPr lang="en-US" sz="2000">
                          <a:solidFill>
                            <a:srgbClr val="000000"/>
                          </a:solidFill>
                          <a:latin typeface="Arimo"/>
                          <a:ea typeface="Arimo"/>
                          <a:cs typeface="Arimo"/>
                          <a:sym typeface="Arimo"/>
                        </a:rPr>
                        <a:t>Glucose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Nồng độ glucose trong máu, tính bằng mg/dL. Đây là một chỉ số quan trọng trong chẩn đoán bệnh tiểu đường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BloodPressure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Huyết áp tâm trương (diastolic blood pressure), đo bằng mmHg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SkinThickness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Độ dày của nếp gấp da, đo bằng mm. Chỉ số này thường được sử dụng để đánh giá mỡ dưới da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Insulin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Mức insulin trong máu, đo bằng µU/mL</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BMI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Chỉ số khối cơ thể</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88423">
                <a:tc>
                  <a:txBody>
                    <a:bodyPr anchor="t" rtlCol="false"/>
                    <a:lstStyle/>
                    <a:p>
                      <a:pPr algn="l">
                        <a:lnSpc>
                          <a:spcPts val="2800"/>
                        </a:lnSpc>
                        <a:defRPr/>
                      </a:pPr>
                      <a:r>
                        <a:rPr lang="en-US" sz="2000">
                          <a:solidFill>
                            <a:srgbClr val="000000"/>
                          </a:solidFill>
                          <a:latin typeface="Arimo"/>
                          <a:ea typeface="Arimo"/>
                          <a:cs typeface="Arimo"/>
                          <a:sym typeface="Arimo"/>
                        </a:rPr>
                        <a:t>DiabetesPedigreeFunction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Chỉ số dự đoán nguy cơ tiểu đường dựa trên lịch sử gia đình (di truyền)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Tuổi của bệnh nhân, tính bằng số năm</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35163">
                <a:tc>
                  <a:txBody>
                    <a:bodyPr anchor="t" rtlCol="false"/>
                    <a:lstStyle/>
                    <a:p>
                      <a:pPr algn="l">
                        <a:lnSpc>
                          <a:spcPts val="2800"/>
                        </a:lnSpc>
                        <a:defRPr/>
                      </a:pPr>
                      <a:r>
                        <a:rPr lang="en-US" sz="2000">
                          <a:solidFill>
                            <a:srgbClr val="000000"/>
                          </a:solidFill>
                          <a:latin typeface="Arimo"/>
                          <a:ea typeface="Arimo"/>
                          <a:cs typeface="Arimo"/>
                          <a:sym typeface="Arimo"/>
                        </a:rPr>
                        <a:t>Outcome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800"/>
                        </a:lnSpc>
                        <a:defRPr/>
                      </a:pPr>
                      <a:r>
                        <a:rPr lang="en-US" sz="2000">
                          <a:solidFill>
                            <a:srgbClr val="000000"/>
                          </a:solidFill>
                          <a:latin typeface="Arimo"/>
                          <a:ea typeface="Arimo"/>
                          <a:cs typeface="Arimo"/>
                          <a:sym typeface="Arimo"/>
                        </a:rPr>
                        <a:t>Biến mục tiêu chỉ ra liệu bệnh nhân có mắc tiểu đường hay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6" id="16"/>
          <p:cNvSpPr/>
          <p:nvPr/>
        </p:nvSpPr>
        <p:spPr>
          <a:xfrm flipH="false" flipV="false" rot="0">
            <a:off x="815307" y="1028700"/>
            <a:ext cx="55132" cy="560274"/>
          </a:xfrm>
          <a:custGeom>
            <a:avLst/>
            <a:gdLst/>
            <a:ahLst/>
            <a:cxnLst/>
            <a:rect r="r" b="b" t="t" l="l"/>
            <a:pathLst>
              <a:path h="560274" w="55132">
                <a:moveTo>
                  <a:pt x="0" y="0"/>
                </a:moveTo>
                <a:lnTo>
                  <a:pt x="55132" y="0"/>
                </a:lnTo>
                <a:lnTo>
                  <a:pt x="55132" y="560274"/>
                </a:lnTo>
                <a:lnTo>
                  <a:pt x="0" y="560274"/>
                </a:lnTo>
                <a:lnTo>
                  <a:pt x="0" y="0"/>
                </a:lnTo>
                <a:close/>
              </a:path>
            </a:pathLst>
          </a:custGeom>
          <a:blipFill>
            <a:blip r:embed="rId5"/>
            <a:stretch>
              <a:fillRect l="-1008978" t="-501068" r="-131655" b="-346861"/>
            </a:stretch>
          </a:blipFill>
        </p:spPr>
      </p:sp>
      <p:sp>
        <p:nvSpPr>
          <p:cNvPr name="TextBox 17" id="17"/>
          <p:cNvSpPr txBox="true"/>
          <p:nvPr/>
        </p:nvSpPr>
        <p:spPr>
          <a:xfrm rot="0">
            <a:off x="1028700" y="1066800"/>
            <a:ext cx="3527108"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GIẢI THÍCH DỮ LIỆU</a:t>
            </a:r>
          </a:p>
        </p:txBody>
      </p:sp>
      <p:sp>
        <p:nvSpPr>
          <p:cNvPr name="TextBox 18" id="18"/>
          <p:cNvSpPr txBox="true"/>
          <p:nvPr/>
        </p:nvSpPr>
        <p:spPr>
          <a:xfrm rot="0">
            <a:off x="13446088" y="364363"/>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2679866" y="2103714"/>
            <a:ext cx="12928269" cy="6755020"/>
          </a:xfrm>
          <a:custGeom>
            <a:avLst/>
            <a:gdLst/>
            <a:ahLst/>
            <a:cxnLst/>
            <a:rect r="r" b="b" t="t" l="l"/>
            <a:pathLst>
              <a:path h="6755020" w="12928269">
                <a:moveTo>
                  <a:pt x="0" y="0"/>
                </a:moveTo>
                <a:lnTo>
                  <a:pt x="12928268" y="0"/>
                </a:lnTo>
                <a:lnTo>
                  <a:pt x="12928268" y="6755020"/>
                </a:lnTo>
                <a:lnTo>
                  <a:pt x="0" y="6755020"/>
                </a:lnTo>
                <a:lnTo>
                  <a:pt x="0" y="0"/>
                </a:lnTo>
                <a:close/>
              </a:path>
            </a:pathLst>
          </a:custGeom>
          <a:blipFill>
            <a:blip r:embed="rId5"/>
            <a:stretch>
              <a:fillRect l="0" t="0"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16</a:t>
            </a:r>
          </a:p>
        </p:txBody>
      </p:sp>
      <p:sp>
        <p:nvSpPr>
          <p:cNvPr name="TextBox 15" id="15"/>
          <p:cNvSpPr txBox="true"/>
          <p:nvPr/>
        </p:nvSpPr>
        <p:spPr>
          <a:xfrm rot="0">
            <a:off x="1028700" y="1076325"/>
            <a:ext cx="4410420"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DEMO BY ORANGE</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Freeform 17" id="17"/>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name="TextBox 18" id="18"/>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9544723" y="3041456"/>
            <a:ext cx="8472251" cy="1707405"/>
          </a:xfrm>
          <a:custGeom>
            <a:avLst/>
            <a:gdLst/>
            <a:ahLst/>
            <a:cxnLst/>
            <a:rect r="r" b="b" t="t" l="l"/>
            <a:pathLst>
              <a:path h="1707405" w="8472251">
                <a:moveTo>
                  <a:pt x="0" y="0"/>
                </a:moveTo>
                <a:lnTo>
                  <a:pt x="8472252" y="0"/>
                </a:lnTo>
                <a:lnTo>
                  <a:pt x="8472252" y="1707406"/>
                </a:lnTo>
                <a:lnTo>
                  <a:pt x="0" y="1707406"/>
                </a:lnTo>
                <a:lnTo>
                  <a:pt x="0" y="0"/>
                </a:lnTo>
                <a:close/>
              </a:path>
            </a:pathLst>
          </a:custGeom>
          <a:blipFill>
            <a:blip r:embed="rId5"/>
            <a:stretch>
              <a:fillRect l="0" t="0" r="-14600" b="0"/>
            </a:stretch>
          </a:blipFill>
        </p:spPr>
      </p:sp>
      <p:sp>
        <p:nvSpPr>
          <p:cNvPr name="Freeform 14" id="14"/>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name="Freeform 15" id="15"/>
          <p:cNvSpPr/>
          <p:nvPr/>
        </p:nvSpPr>
        <p:spPr>
          <a:xfrm flipH="false" flipV="false" rot="0">
            <a:off x="473588" y="2438856"/>
            <a:ext cx="8625315" cy="2912606"/>
          </a:xfrm>
          <a:custGeom>
            <a:avLst/>
            <a:gdLst/>
            <a:ahLst/>
            <a:cxnLst/>
            <a:rect r="r" b="b" t="t" l="l"/>
            <a:pathLst>
              <a:path h="2912606" w="8625315">
                <a:moveTo>
                  <a:pt x="0" y="0"/>
                </a:moveTo>
                <a:lnTo>
                  <a:pt x="8625315" y="0"/>
                </a:lnTo>
                <a:lnTo>
                  <a:pt x="8625315" y="2912606"/>
                </a:lnTo>
                <a:lnTo>
                  <a:pt x="0" y="2912606"/>
                </a:lnTo>
                <a:lnTo>
                  <a:pt x="0" y="0"/>
                </a:lnTo>
                <a:close/>
              </a:path>
            </a:pathLst>
          </a:custGeom>
          <a:blipFill>
            <a:blip r:embed="rId7"/>
            <a:stretch>
              <a:fillRect l="0" t="0" r="0" b="0"/>
            </a:stretch>
          </a:blipFill>
        </p:spPr>
      </p:sp>
      <p:sp>
        <p:nvSpPr>
          <p:cNvPr name="Freeform 16" id="16"/>
          <p:cNvSpPr/>
          <p:nvPr/>
        </p:nvSpPr>
        <p:spPr>
          <a:xfrm flipH="false" flipV="false" rot="0">
            <a:off x="3295662" y="6331484"/>
            <a:ext cx="8447013" cy="2926816"/>
          </a:xfrm>
          <a:custGeom>
            <a:avLst/>
            <a:gdLst/>
            <a:ahLst/>
            <a:cxnLst/>
            <a:rect r="r" b="b" t="t" l="l"/>
            <a:pathLst>
              <a:path h="2926816" w="8447013">
                <a:moveTo>
                  <a:pt x="0" y="0"/>
                </a:moveTo>
                <a:lnTo>
                  <a:pt x="8447012" y="0"/>
                </a:lnTo>
                <a:lnTo>
                  <a:pt x="8447012" y="2926816"/>
                </a:lnTo>
                <a:lnTo>
                  <a:pt x="0" y="2926816"/>
                </a:lnTo>
                <a:lnTo>
                  <a:pt x="0" y="0"/>
                </a:lnTo>
                <a:close/>
              </a:path>
            </a:pathLst>
          </a:custGeom>
          <a:blipFill>
            <a:blip r:embed="rId8"/>
            <a:stretch>
              <a:fillRect l="0" t="0" r="0" b="0"/>
            </a:stretch>
          </a:blipFill>
        </p:spPr>
      </p:sp>
      <p:sp>
        <p:nvSpPr>
          <p:cNvPr name="TextBox 17" id="17"/>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17</a:t>
            </a:r>
          </a:p>
        </p:txBody>
      </p:sp>
      <p:sp>
        <p:nvSpPr>
          <p:cNvPr name="TextBox 18" id="18"/>
          <p:cNvSpPr txBox="true"/>
          <p:nvPr/>
        </p:nvSpPr>
        <p:spPr>
          <a:xfrm rot="0">
            <a:off x="1028700" y="1076325"/>
            <a:ext cx="4959165"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CONFUSION MATRIX</a:t>
            </a:r>
          </a:p>
        </p:txBody>
      </p:sp>
      <p:sp>
        <p:nvSpPr>
          <p:cNvPr name="TextBox 19" id="19"/>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TextBox 20" id="20"/>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3671477" y="1733581"/>
            <a:ext cx="10945045" cy="7524719"/>
          </a:xfrm>
          <a:custGeom>
            <a:avLst/>
            <a:gdLst/>
            <a:ahLst/>
            <a:cxnLst/>
            <a:rect r="r" b="b" t="t" l="l"/>
            <a:pathLst>
              <a:path h="7524719" w="10945045">
                <a:moveTo>
                  <a:pt x="0" y="0"/>
                </a:moveTo>
                <a:lnTo>
                  <a:pt x="10945046" y="0"/>
                </a:lnTo>
                <a:lnTo>
                  <a:pt x="10945046" y="7524719"/>
                </a:lnTo>
                <a:lnTo>
                  <a:pt x="0" y="7524719"/>
                </a:lnTo>
                <a:lnTo>
                  <a:pt x="0" y="0"/>
                </a:lnTo>
                <a:close/>
              </a:path>
            </a:pathLst>
          </a:custGeom>
          <a:blipFill>
            <a:blip r:embed="rId5"/>
            <a:stretch>
              <a:fillRect l="0" t="0"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18</a:t>
            </a:r>
          </a:p>
        </p:txBody>
      </p:sp>
      <p:sp>
        <p:nvSpPr>
          <p:cNvPr name="TextBox 15" id="15"/>
          <p:cNvSpPr txBox="true"/>
          <p:nvPr/>
        </p:nvSpPr>
        <p:spPr>
          <a:xfrm rot="0">
            <a:off x="1028700" y="1076325"/>
            <a:ext cx="2474522"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AUC&amp;ROC</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KNN</a:t>
            </a:r>
          </a:p>
        </p:txBody>
      </p:sp>
      <p:sp>
        <p:nvSpPr>
          <p:cNvPr name="Freeform 17" id="17"/>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name="TextBox 18" id="18"/>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2390336"/>
            <a:ext cx="11467100" cy="5156199"/>
          </a:xfrm>
          <a:custGeom>
            <a:avLst/>
            <a:gdLst/>
            <a:ahLst/>
            <a:cxnLst/>
            <a:rect r="r" b="b" t="t" l="l"/>
            <a:pathLst>
              <a:path h="5156199" w="11467100">
                <a:moveTo>
                  <a:pt x="0" y="0"/>
                </a:moveTo>
                <a:lnTo>
                  <a:pt x="11467100" y="0"/>
                </a:lnTo>
                <a:lnTo>
                  <a:pt x="11467100" y="5156200"/>
                </a:lnTo>
                <a:lnTo>
                  <a:pt x="0" y="5156200"/>
                </a:lnTo>
                <a:lnTo>
                  <a:pt x="0" y="0"/>
                </a:lnTo>
                <a:close/>
              </a:path>
            </a:pathLst>
          </a:custGeom>
          <a:blipFill>
            <a:blip r:embed="rId4"/>
            <a:stretch>
              <a:fillRect l="0" t="-733" r="0" b="-733"/>
            </a:stretch>
          </a:blipFill>
        </p:spPr>
      </p:sp>
      <p:sp>
        <p:nvSpPr>
          <p:cNvPr name="Freeform 13" id="13"/>
          <p:cNvSpPr/>
          <p:nvPr/>
        </p:nvSpPr>
        <p:spPr>
          <a:xfrm flipH="false" flipV="false" rot="0">
            <a:off x="1961561" y="2656093"/>
            <a:ext cx="11158249" cy="4632433"/>
          </a:xfrm>
          <a:custGeom>
            <a:avLst/>
            <a:gdLst/>
            <a:ahLst/>
            <a:cxnLst/>
            <a:rect r="r" b="b" t="t" l="l"/>
            <a:pathLst>
              <a:path h="4632433" w="11158249">
                <a:moveTo>
                  <a:pt x="0" y="0"/>
                </a:moveTo>
                <a:lnTo>
                  <a:pt x="11158249" y="0"/>
                </a:lnTo>
                <a:lnTo>
                  <a:pt x="11158249" y="4632434"/>
                </a:lnTo>
                <a:lnTo>
                  <a:pt x="0" y="4632434"/>
                </a:lnTo>
                <a:lnTo>
                  <a:pt x="0" y="0"/>
                </a:lnTo>
                <a:close/>
              </a:path>
            </a:pathLst>
          </a:custGeom>
          <a:blipFill>
            <a:blip r:embed="rId5"/>
            <a:stretch>
              <a:fillRect l="0" t="-733" r="0" b="-733"/>
            </a:stretch>
          </a:blipFill>
        </p:spPr>
      </p:sp>
      <p:sp>
        <p:nvSpPr>
          <p:cNvPr name="Freeform 14" id="14"/>
          <p:cNvSpPr/>
          <p:nvPr/>
        </p:nvSpPr>
        <p:spPr>
          <a:xfrm flipH="false" flipV="false" rot="0">
            <a:off x="842873" y="2442013"/>
            <a:ext cx="1118687" cy="1112921"/>
          </a:xfrm>
          <a:custGeom>
            <a:avLst/>
            <a:gdLst/>
            <a:ahLst/>
            <a:cxnLst/>
            <a:rect r="r" b="b" t="t" l="l"/>
            <a:pathLst>
              <a:path h="1112921" w="1118687">
                <a:moveTo>
                  <a:pt x="0" y="0"/>
                </a:moveTo>
                <a:lnTo>
                  <a:pt x="1118688" y="0"/>
                </a:lnTo>
                <a:lnTo>
                  <a:pt x="1118688" y="1112921"/>
                </a:lnTo>
                <a:lnTo>
                  <a:pt x="0" y="1112921"/>
                </a:lnTo>
                <a:lnTo>
                  <a:pt x="0" y="0"/>
                </a:lnTo>
                <a:close/>
              </a:path>
            </a:pathLst>
          </a:custGeom>
          <a:blipFill>
            <a:blip r:embed="rId6"/>
            <a:stretch>
              <a:fillRect l="0" t="0" r="0" b="0"/>
            </a:stretch>
          </a:blipFill>
        </p:spPr>
      </p:sp>
      <p:grpSp>
        <p:nvGrpSpPr>
          <p:cNvPr name="Group 15" id="15"/>
          <p:cNvGrpSpPr/>
          <p:nvPr/>
        </p:nvGrpSpPr>
        <p:grpSpPr>
          <a:xfrm rot="0">
            <a:off x="14022179" y="128423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02217" y="5633430"/>
            <a:ext cx="2106642" cy="2106642"/>
          </a:xfrm>
          <a:custGeom>
            <a:avLst/>
            <a:gdLst/>
            <a:ahLst/>
            <a:cxnLst/>
            <a:rect r="r" b="b" t="t" l="l"/>
            <a:pathLst>
              <a:path h="2106642" w="2106642">
                <a:moveTo>
                  <a:pt x="0" y="0"/>
                </a:moveTo>
                <a:lnTo>
                  <a:pt x="2106641" y="0"/>
                </a:lnTo>
                <a:lnTo>
                  <a:pt x="2106641" y="2106642"/>
                </a:lnTo>
                <a:lnTo>
                  <a:pt x="0" y="2106642"/>
                </a:lnTo>
                <a:lnTo>
                  <a:pt x="0" y="0"/>
                </a:lnTo>
                <a:close/>
              </a:path>
            </a:pathLst>
          </a:custGeom>
          <a:blipFill>
            <a:blip r:embed="rId7"/>
            <a:stretch>
              <a:fillRect l="0" t="0" r="0" b="0"/>
            </a:stretch>
          </a:blipFill>
        </p:spPr>
      </p:sp>
      <p:sp>
        <p:nvSpPr>
          <p:cNvPr name="TextBox 19" id="19"/>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19</a:t>
            </a:r>
          </a:p>
        </p:txBody>
      </p:sp>
      <p:sp>
        <p:nvSpPr>
          <p:cNvPr name="TextBox 20" id="20"/>
          <p:cNvSpPr txBox="true"/>
          <p:nvPr/>
        </p:nvSpPr>
        <p:spPr>
          <a:xfrm rot="0">
            <a:off x="13369836" y="9563617"/>
            <a:ext cx="3738444"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
        <p:nvSpPr>
          <p:cNvPr name="TextBox 21" id="21"/>
          <p:cNvSpPr txBox="true"/>
          <p:nvPr/>
        </p:nvSpPr>
        <p:spPr>
          <a:xfrm rot="0">
            <a:off x="4211202" y="3827833"/>
            <a:ext cx="7085171" cy="2450879"/>
          </a:xfrm>
          <a:prstGeom prst="rect">
            <a:avLst/>
          </a:prstGeom>
        </p:spPr>
        <p:txBody>
          <a:bodyPr anchor="t" rtlCol="false" tIns="0" lIns="0" bIns="0" rIns="0">
            <a:spAutoFit/>
          </a:bodyPr>
          <a:lstStyle/>
          <a:p>
            <a:pPr algn="l">
              <a:lnSpc>
                <a:spcPts val="18894"/>
              </a:lnSpc>
            </a:pPr>
            <a:r>
              <a:rPr lang="en-US" sz="17176" b="true">
                <a:solidFill>
                  <a:srgbClr val="1178BE"/>
                </a:solidFill>
                <a:latin typeface="Barlow Condensed Bold"/>
                <a:ea typeface="Barlow Condensed Bold"/>
                <a:cs typeface="Barlow Condensed Bold"/>
                <a:sym typeface="Barlow Condensed Bold"/>
              </a:rPr>
              <a:t>K-MEANS</a:t>
            </a:r>
          </a:p>
        </p:txBody>
      </p:sp>
      <p:sp>
        <p:nvSpPr>
          <p:cNvPr name="TextBox 22" id="22"/>
          <p:cNvSpPr txBox="true"/>
          <p:nvPr/>
        </p:nvSpPr>
        <p:spPr>
          <a:xfrm rot="0">
            <a:off x="14821628" y="1780420"/>
            <a:ext cx="1483892" cy="1875172"/>
          </a:xfrm>
          <a:prstGeom prst="rect">
            <a:avLst/>
          </a:prstGeom>
        </p:spPr>
        <p:txBody>
          <a:bodyPr anchor="t" rtlCol="false" tIns="0" lIns="0" bIns="0" rIns="0">
            <a:spAutoFit/>
          </a:bodyPr>
          <a:lstStyle/>
          <a:p>
            <a:pPr algn="l">
              <a:lnSpc>
                <a:spcPts val="14455"/>
              </a:lnSpc>
            </a:pPr>
            <a:r>
              <a:rPr lang="en-US" sz="13141" b="true">
                <a:solidFill>
                  <a:srgbClr val="FFFFFF"/>
                </a:solidFill>
                <a:latin typeface="Barlow Condensed Bold"/>
                <a:ea typeface="Barlow Condensed Bold"/>
                <a:cs typeface="Barlow Condensed Bold"/>
                <a:sym typeface="Barlow Condensed Bold"/>
              </a:rPr>
              <a:t>03</a:t>
            </a:r>
          </a:p>
        </p:txBody>
      </p:sp>
      <p:sp>
        <p:nvSpPr>
          <p:cNvPr name="TextBox 23" id="23"/>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028700" y="2570776"/>
          <a:ext cx="16026255" cy="6687523"/>
        </p:xfrm>
        <a:graphic>
          <a:graphicData uri="http://schemas.openxmlformats.org/drawingml/2006/table">
            <a:tbl>
              <a:tblPr/>
              <a:tblGrid>
                <a:gridCol w="1161643"/>
                <a:gridCol w="5326861"/>
                <a:gridCol w="6727970"/>
                <a:gridCol w="2809781"/>
              </a:tblGrid>
              <a:tr h="1671881">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STT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1178BE"/>
                          </a:solidFill>
                          <a:latin typeface="Noto Sans Georgian"/>
                          <a:ea typeface="Noto Sans Georgian"/>
                          <a:cs typeface="Noto Sans Georgian"/>
                          <a:sym typeface="Noto Sans Georgian"/>
                        </a:rPr>
                        <a:t>Họ và tên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Thuật toán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 công việc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71881">
                <a:tc>
                  <a:txBody>
                    <a:bodyPr anchor="t" rtlCol="false"/>
                    <a:lstStyle/>
                    <a:p>
                      <a:pPr algn="ctr">
                        <a:lnSpc>
                          <a:spcPts val="4200"/>
                        </a:lnSpc>
                        <a:defRPr/>
                      </a:pPr>
                      <a:r>
                        <a:rPr lang="en-US" sz="3000">
                          <a:solidFill>
                            <a:srgbClr val="0692D4"/>
                          </a:solidFill>
                          <a:latin typeface="Noto Sans Georgian"/>
                          <a:ea typeface="Noto Sans Georgian"/>
                          <a:cs typeface="Noto Sans Georgian"/>
                          <a:sym typeface="Noto Sans Georgian"/>
                        </a:rPr>
                        <a:t>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Đồng Thị Ngọc Dương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Decision Tree, KNN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899"/>
                        </a:lnSpc>
                        <a:defRPr/>
                      </a:pPr>
                      <a:r>
                        <a:rPr lang="en-US" sz="3499">
                          <a:solidFill>
                            <a:srgbClr val="0692D4"/>
                          </a:solidFill>
                          <a:latin typeface="Noto Sans Georgian"/>
                          <a:ea typeface="Noto Sans Georgian"/>
                          <a:cs typeface="Noto Sans Georgian"/>
                          <a:sym typeface="Noto Sans Georgian"/>
                        </a:rPr>
                        <a:t>34%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71881">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Nguyễn Công Thanh Mỹ</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K-Means, Hierachical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899"/>
                        </a:lnSpc>
                        <a:defRPr/>
                      </a:pPr>
                      <a:r>
                        <a:rPr lang="en-US" sz="3499">
                          <a:solidFill>
                            <a:srgbClr val="0692D4"/>
                          </a:solidFill>
                          <a:latin typeface="Noto Sans Georgian"/>
                          <a:ea typeface="Noto Sans Georgian"/>
                          <a:cs typeface="Noto Sans Georgian"/>
                          <a:sym typeface="Noto Sans Georgian"/>
                        </a:rPr>
                        <a:t>33%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671881">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Nguyễn Ngọc Oanh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759"/>
                        </a:lnSpc>
                        <a:defRPr/>
                      </a:pPr>
                      <a:r>
                        <a:rPr lang="en-US" sz="3399">
                          <a:solidFill>
                            <a:srgbClr val="0692D4"/>
                          </a:solidFill>
                          <a:latin typeface="Noto Sans Georgian"/>
                          <a:ea typeface="Noto Sans Georgian"/>
                          <a:cs typeface="Noto Sans Georgian"/>
                          <a:sym typeface="Noto Sans Georgian"/>
                        </a:rPr>
                        <a:t>Luật kết hợp (Apriori), KNN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899"/>
                        </a:lnSpc>
                        <a:defRPr/>
                      </a:pPr>
                      <a:r>
                        <a:rPr lang="en-US" sz="3499">
                          <a:solidFill>
                            <a:srgbClr val="0692D4"/>
                          </a:solidFill>
                          <a:latin typeface="Noto Sans Georgian"/>
                          <a:ea typeface="Noto Sans Georgian"/>
                          <a:cs typeface="Noto Sans Georgian"/>
                          <a:sym typeface="Noto Sans Georgian"/>
                        </a:rPr>
                        <a:t>33%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841946" y="933450"/>
            <a:ext cx="6604107" cy="898876"/>
          </a:xfrm>
          <a:prstGeom prst="rect">
            <a:avLst/>
          </a:prstGeom>
        </p:spPr>
        <p:txBody>
          <a:bodyPr anchor="t" rtlCol="false" tIns="0" lIns="0" bIns="0" rIns="0">
            <a:spAutoFit/>
          </a:bodyPr>
          <a:lstStyle/>
          <a:p>
            <a:pPr algn="ctr">
              <a:lnSpc>
                <a:spcPts val="7383"/>
              </a:lnSpc>
              <a:spcBef>
                <a:spcPct val="0"/>
              </a:spcBef>
            </a:pPr>
            <a:r>
              <a:rPr lang="en-US" b="true" sz="5273">
                <a:solidFill>
                  <a:srgbClr val="1178BE"/>
                </a:solidFill>
                <a:latin typeface="Noto Sans Georgian Bold"/>
                <a:ea typeface="Noto Sans Georgian Bold"/>
                <a:cs typeface="Noto Sans Georgian Bold"/>
                <a:sym typeface="Noto Sans Georgian Bold"/>
              </a:rPr>
              <a:t>THÀNH VIÊN NHÓM</a:t>
            </a:r>
          </a:p>
        </p:txBody>
      </p:sp>
      <p:grpSp>
        <p:nvGrpSpPr>
          <p:cNvPr name="Group 4" id="4"/>
          <p:cNvGrpSpPr/>
          <p:nvPr/>
        </p:nvGrpSpPr>
        <p:grpSpPr>
          <a:xfrm rot="0">
            <a:off x="17749838" y="7527480"/>
            <a:ext cx="47625" cy="1740345"/>
            <a:chOff x="0" y="0"/>
            <a:chExt cx="12543" cy="458362"/>
          </a:xfrm>
        </p:grpSpPr>
        <p:sp>
          <p:nvSpPr>
            <p:cNvPr name="Freeform 5" id="5"/>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6" id="6"/>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7259300" y="925830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7499918" y="9555480"/>
            <a:ext cx="547464" cy="396241"/>
          </a:xfrm>
          <a:prstGeom prst="rect">
            <a:avLst/>
          </a:prstGeom>
        </p:spPr>
        <p:txBody>
          <a:bodyPr anchor="t" rtlCol="false" tIns="0" lIns="0" bIns="0" rIns="0">
            <a:spAutoFit/>
          </a:bodyPr>
          <a:lstStyle/>
          <a:p>
            <a:pPr algn="ctr">
              <a:lnSpc>
                <a:spcPts val="3359"/>
              </a:lnSpc>
              <a:spcBef>
                <a:spcPct val="0"/>
              </a:spcBef>
            </a:pPr>
            <a:r>
              <a:rPr lang="en-US" b="true" sz="2399">
                <a:solidFill>
                  <a:srgbClr val="FFFFFF"/>
                </a:solidFill>
                <a:latin typeface="Noto Sans Georgian Bold"/>
                <a:ea typeface="Noto Sans Georgian Bold"/>
                <a:cs typeface="Noto Sans Georgian Bold"/>
                <a:sym typeface="Noto Sans Georgian Bold"/>
              </a:rPr>
              <a:t>02</a:t>
            </a:r>
          </a:p>
        </p:txBody>
      </p:sp>
      <p:grpSp>
        <p:nvGrpSpPr>
          <p:cNvPr name="Group 11" id="11"/>
          <p:cNvGrpSpPr/>
          <p:nvPr/>
        </p:nvGrpSpPr>
        <p:grpSpPr>
          <a:xfrm rot="0">
            <a:off x="17259300" y="0"/>
            <a:ext cx="1028700" cy="1028700"/>
            <a:chOff x="0" y="0"/>
            <a:chExt cx="270933" cy="270933"/>
          </a:xfrm>
        </p:grpSpPr>
        <p:sp>
          <p:nvSpPr>
            <p:cNvPr name="Freeform 12" id="12"/>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3" id="13"/>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2753117" y="330263"/>
            <a:ext cx="4301838"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Noto Sans Georgian"/>
                <a:ea typeface="Noto Sans Georgian"/>
                <a:cs typeface="Noto Sans Georgian"/>
                <a:sym typeface="Noto Sans Georgian"/>
              </a:rPr>
              <a:t>KHO VÀ KHAI PHÁ DỮ LIỆU</a:t>
            </a:r>
          </a:p>
        </p:txBody>
      </p:sp>
      <p:sp>
        <p:nvSpPr>
          <p:cNvPr name="Freeform 15" id="1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1197106" y="248568"/>
            <a:ext cx="2010905" cy="555207"/>
          </a:xfrm>
          <a:prstGeom prst="rect">
            <a:avLst/>
          </a:prstGeom>
        </p:spPr>
        <p:txBody>
          <a:bodyPr anchor="t" rtlCol="false" tIns="0" lIns="0" bIns="0" rIns="0">
            <a:spAutoFit/>
          </a:bodyPr>
          <a:lstStyle/>
          <a:p>
            <a:pPr algn="l">
              <a:lnSpc>
                <a:spcPts val="4573"/>
              </a:lnSpc>
              <a:spcBef>
                <a:spcPct val="0"/>
              </a:spcBef>
            </a:pPr>
            <a:r>
              <a:rPr lang="en-US" sz="3266">
                <a:solidFill>
                  <a:srgbClr val="1F2020"/>
                </a:solidFill>
                <a:latin typeface="Noto Sans Georgian"/>
                <a:ea typeface="Noto Sans Georgian"/>
                <a:cs typeface="Noto Sans Georgian"/>
                <a:sym typeface="Noto Sans Georgian"/>
              </a:rPr>
              <a:t>GROUP 3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1028700" y="1778948"/>
            <a:ext cx="9246989" cy="3941529"/>
          </a:xfrm>
          <a:custGeom>
            <a:avLst/>
            <a:gdLst/>
            <a:ahLst/>
            <a:cxnLst/>
            <a:rect r="r" b="b" t="t" l="l"/>
            <a:pathLst>
              <a:path h="3941529" w="9246989">
                <a:moveTo>
                  <a:pt x="0" y="0"/>
                </a:moveTo>
                <a:lnTo>
                  <a:pt x="9246989" y="0"/>
                </a:lnTo>
                <a:lnTo>
                  <a:pt x="9246989" y="3941529"/>
                </a:lnTo>
                <a:lnTo>
                  <a:pt x="0" y="3941529"/>
                </a:lnTo>
                <a:lnTo>
                  <a:pt x="0" y="0"/>
                </a:lnTo>
                <a:close/>
              </a:path>
            </a:pathLst>
          </a:custGeom>
          <a:blipFill>
            <a:blip r:embed="rId5"/>
            <a:stretch>
              <a:fillRect l="0" t="0"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20</a:t>
            </a:r>
          </a:p>
        </p:txBody>
      </p:sp>
      <p:sp>
        <p:nvSpPr>
          <p:cNvPr name="TextBox 15" id="15"/>
          <p:cNvSpPr txBox="true"/>
          <p:nvPr/>
        </p:nvSpPr>
        <p:spPr>
          <a:xfrm rot="0">
            <a:off x="11785850" y="2667509"/>
            <a:ext cx="4865277" cy="1675509"/>
          </a:xfrm>
          <a:prstGeom prst="rect">
            <a:avLst/>
          </a:prstGeom>
        </p:spPr>
        <p:txBody>
          <a:bodyPr anchor="t" rtlCol="false" tIns="0" lIns="0" bIns="0" rIns="0">
            <a:spAutoFit/>
          </a:bodyPr>
          <a:lstStyle/>
          <a:p>
            <a:pPr algn="l">
              <a:lnSpc>
                <a:spcPts val="12973"/>
              </a:lnSpc>
            </a:pPr>
            <a:r>
              <a:rPr lang="en-US" sz="11794" b="true">
                <a:solidFill>
                  <a:srgbClr val="1178BE"/>
                </a:solidFill>
                <a:latin typeface="Barlow Condensed Bold"/>
                <a:ea typeface="Barlow Condensed Bold"/>
                <a:cs typeface="Barlow Condensed Bold"/>
                <a:sym typeface="Barlow Condensed Bold"/>
              </a:rPr>
              <a:t>K-MEANS</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TextBox 17" id="17"/>
          <p:cNvSpPr txBox="true"/>
          <p:nvPr/>
        </p:nvSpPr>
        <p:spPr>
          <a:xfrm rot="0">
            <a:off x="894984" y="6620076"/>
            <a:ext cx="16213295" cy="2381169"/>
          </a:xfrm>
          <a:prstGeom prst="rect">
            <a:avLst/>
          </a:prstGeom>
        </p:spPr>
        <p:txBody>
          <a:bodyPr anchor="t" rtlCol="false" tIns="0" lIns="0" bIns="0" rIns="0">
            <a:spAutoFit/>
          </a:bodyPr>
          <a:lstStyle/>
          <a:p>
            <a:pPr algn="just">
              <a:lnSpc>
                <a:spcPts val="4729"/>
              </a:lnSpc>
              <a:spcBef>
                <a:spcPct val="0"/>
              </a:spcBef>
            </a:pPr>
            <a:r>
              <a:rPr lang="en-US" sz="3378">
                <a:solidFill>
                  <a:srgbClr val="000000"/>
                </a:solidFill>
                <a:latin typeface="Noto Sans Georgian"/>
                <a:ea typeface="Noto Sans Georgian"/>
                <a:cs typeface="Noto Sans Georgian"/>
                <a:sym typeface="Noto Sans Georgian"/>
              </a:rPr>
              <a:t>Là thuật toán phổ biến nhất dùng trong phân cụm. Ở thuật toán này, chúng ta không biết trước nhãn (label) của từng điểm dữ liệu. Có nghĩa là tìm cách phân nhóm các đối tượng đã cho thành K cụm (trong đó K là số cụm đã xác định trước, K int &gt; 0).</a:t>
            </a:r>
          </a:p>
        </p:txBody>
      </p:sp>
      <p:sp>
        <p:nvSpPr>
          <p:cNvPr name="TextBox 18" id="18"/>
          <p:cNvSpPr txBox="true"/>
          <p:nvPr/>
        </p:nvSpPr>
        <p:spPr>
          <a:xfrm rot="0">
            <a:off x="13369836" y="9563617"/>
            <a:ext cx="3738444"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5904758" y="1610235"/>
            <a:ext cx="6478484" cy="6869933"/>
          </a:xfrm>
          <a:custGeom>
            <a:avLst/>
            <a:gdLst/>
            <a:ahLst/>
            <a:cxnLst/>
            <a:rect r="r" b="b" t="t" l="l"/>
            <a:pathLst>
              <a:path h="6869933" w="6478484">
                <a:moveTo>
                  <a:pt x="0" y="0"/>
                </a:moveTo>
                <a:lnTo>
                  <a:pt x="6478484" y="0"/>
                </a:lnTo>
                <a:lnTo>
                  <a:pt x="6478484" y="6869933"/>
                </a:lnTo>
                <a:lnTo>
                  <a:pt x="0" y="6869933"/>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21</a:t>
            </a:r>
          </a:p>
        </p:txBody>
      </p:sp>
      <p:sp>
        <p:nvSpPr>
          <p:cNvPr name="TextBox 16" id="16"/>
          <p:cNvSpPr txBox="true"/>
          <p:nvPr/>
        </p:nvSpPr>
        <p:spPr>
          <a:xfrm rot="0">
            <a:off x="1028700" y="1076325"/>
            <a:ext cx="1964650"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TextBox 18" id="18"/>
          <p:cNvSpPr txBox="true"/>
          <p:nvPr/>
        </p:nvSpPr>
        <p:spPr>
          <a:xfrm rot="0">
            <a:off x="7324279" y="9211054"/>
            <a:ext cx="3639443"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201 </a:t>
            </a:r>
            <a:r>
              <a:rPr lang="en-US" sz="3248">
                <a:solidFill>
                  <a:srgbClr val="FF3131"/>
                </a:solidFill>
                <a:latin typeface="Noto Sans Georgian"/>
                <a:ea typeface="Noto Sans Georgian"/>
                <a:cs typeface="Noto Sans Georgian"/>
                <a:sym typeface="Noto Sans Georgian"/>
              </a:rPr>
              <a:t>DÒNG x 5 CỘT</a:t>
            </a:r>
          </a:p>
        </p:txBody>
      </p:sp>
      <p:sp>
        <p:nvSpPr>
          <p:cNvPr name="TextBox 19" id="19"/>
          <p:cNvSpPr txBox="true"/>
          <p:nvPr/>
        </p:nvSpPr>
        <p:spPr>
          <a:xfrm rot="0">
            <a:off x="13369836" y="9563617"/>
            <a:ext cx="3738444"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TextBox 13" id="13"/>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22</a:t>
            </a:r>
          </a:p>
        </p:txBody>
      </p:sp>
      <p:sp>
        <p:nvSpPr>
          <p:cNvPr name="TextBox 14" id="14"/>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Freeform 15" id="15"/>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TextBox 16" id="16"/>
          <p:cNvSpPr txBox="true"/>
          <p:nvPr/>
        </p:nvSpPr>
        <p:spPr>
          <a:xfrm rot="0">
            <a:off x="1056266" y="1150671"/>
            <a:ext cx="3527108"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GIẢI THÍCH DỮ LIỆU</a:t>
            </a:r>
          </a:p>
        </p:txBody>
      </p:sp>
      <p:graphicFrame>
        <p:nvGraphicFramePr>
          <p:cNvPr name="Table 17" id="17"/>
          <p:cNvGraphicFramePr>
            <a:graphicFrameLocks noGrp="true"/>
          </p:cNvGraphicFramePr>
          <p:nvPr/>
        </p:nvGraphicFramePr>
        <p:xfrm>
          <a:off x="1292368" y="2041839"/>
          <a:ext cx="14875778" cy="7383400"/>
        </p:xfrm>
        <a:graphic>
          <a:graphicData uri="http://schemas.openxmlformats.org/drawingml/2006/table">
            <a:tbl>
              <a:tblPr/>
              <a:tblGrid>
                <a:gridCol w="2917382"/>
                <a:gridCol w="11958396"/>
              </a:tblGrid>
              <a:tr h="1474337">
                <a:tc>
                  <a:txBody>
                    <a:bodyPr anchor="t" rtlCol="false"/>
                    <a:lstStyle/>
                    <a:p>
                      <a:pPr algn="l">
                        <a:lnSpc>
                          <a:spcPts val="4200"/>
                        </a:lnSpc>
                        <a:defRPr/>
                      </a:pPr>
                      <a:r>
                        <a:rPr lang="en-US" sz="3000">
                          <a:solidFill>
                            <a:srgbClr val="000000"/>
                          </a:solidFill>
                          <a:latin typeface="Arimo"/>
                          <a:ea typeface="Arimo"/>
                          <a:cs typeface="Arimo"/>
                          <a:sym typeface="Arimo"/>
                        </a:rPr>
                        <a:t>CustomerID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Mã định danh duy nhất cho mỗi khách hàng trong tập dữ liệu</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4337">
                <a:tc>
                  <a:txBody>
                    <a:bodyPr anchor="t" rtlCol="false"/>
                    <a:lstStyle/>
                    <a:p>
                      <a:pPr algn="l">
                        <a:lnSpc>
                          <a:spcPts val="4200"/>
                        </a:lnSpc>
                        <a:defRPr/>
                      </a:pPr>
                      <a:r>
                        <a:rPr lang="en-US" sz="3000">
                          <a:solidFill>
                            <a:srgbClr val="000000"/>
                          </a:solidFill>
                          <a:latin typeface="Noto Sans Georgian"/>
                          <a:ea typeface="Noto Sans Georgian"/>
                          <a:cs typeface="Noto Sans Georgian"/>
                          <a:sym typeface="Noto Sans Georgian"/>
                        </a:rPr>
                        <a:t>Gender</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Giới tính của khách hàng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4337">
                <a:tc>
                  <a:txBody>
                    <a:bodyPr anchor="t" rtlCol="false"/>
                    <a:lstStyle/>
                    <a:p>
                      <a:pPr algn="l">
                        <a:lnSpc>
                          <a:spcPts val="4200"/>
                        </a:lnSpc>
                        <a:defRPr/>
                      </a:pPr>
                      <a:r>
                        <a:rPr lang="en-US" sz="3000">
                          <a:solidFill>
                            <a:srgbClr val="000000"/>
                          </a:solidFill>
                          <a:latin typeface="Arimo"/>
                          <a:ea typeface="Arimo"/>
                          <a:cs typeface="Arimo"/>
                          <a:sym typeface="Arimo"/>
                        </a:rPr>
                        <a:t>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Tuổi của khách hàng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80194">
                <a:tc>
                  <a:txBody>
                    <a:bodyPr anchor="t" rtlCol="false"/>
                    <a:lstStyle/>
                    <a:p>
                      <a:pPr algn="l">
                        <a:lnSpc>
                          <a:spcPts val="4200"/>
                        </a:lnSpc>
                        <a:defRPr/>
                      </a:pPr>
                      <a:r>
                        <a:rPr lang="en-US" sz="3000">
                          <a:solidFill>
                            <a:srgbClr val="000000"/>
                          </a:solidFill>
                          <a:latin typeface="Arimo"/>
                          <a:ea typeface="Arimo"/>
                          <a:cs typeface="Arimo"/>
                          <a:sym typeface="Arimo"/>
                        </a:rPr>
                        <a:t>Annual Income (k$)</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Thu nhập hàng năm của khách hàng, tính bằng ngàn đô la (k$)</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80194">
                <a:tc>
                  <a:txBody>
                    <a:bodyPr anchor="t" rtlCol="false"/>
                    <a:lstStyle/>
                    <a:p>
                      <a:pPr algn="l">
                        <a:lnSpc>
                          <a:spcPts val="4200"/>
                        </a:lnSpc>
                        <a:defRPr/>
                      </a:pPr>
                      <a:r>
                        <a:rPr lang="en-US" sz="3000">
                          <a:solidFill>
                            <a:srgbClr val="000000"/>
                          </a:solidFill>
                          <a:latin typeface="Arimo"/>
                          <a:ea typeface="Arimo"/>
                          <a:cs typeface="Arimo"/>
                          <a:sym typeface="Arimo"/>
                        </a:rPr>
                        <a:t>Spending Score (1-100)</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Điểm số thể hiện mức độ chi tiêu của khách hàng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8" id="18"/>
          <p:cNvSpPr txBox="true"/>
          <p:nvPr/>
        </p:nvSpPr>
        <p:spPr>
          <a:xfrm rot="0">
            <a:off x="13369836" y="9563617"/>
            <a:ext cx="3738444"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1266205" y="2103714"/>
            <a:ext cx="9046440" cy="4766358"/>
          </a:xfrm>
          <a:custGeom>
            <a:avLst/>
            <a:gdLst/>
            <a:ahLst/>
            <a:cxnLst/>
            <a:rect r="r" b="b" t="t" l="l"/>
            <a:pathLst>
              <a:path h="4766358" w="9046440">
                <a:moveTo>
                  <a:pt x="0" y="0"/>
                </a:moveTo>
                <a:lnTo>
                  <a:pt x="9046440" y="0"/>
                </a:lnTo>
                <a:lnTo>
                  <a:pt x="9046440" y="4766358"/>
                </a:lnTo>
                <a:lnTo>
                  <a:pt x="0" y="4766358"/>
                </a:lnTo>
                <a:lnTo>
                  <a:pt x="0" y="0"/>
                </a:lnTo>
                <a:close/>
              </a:path>
            </a:pathLst>
          </a:custGeom>
          <a:blipFill>
            <a:blip r:embed="rId6"/>
            <a:stretch>
              <a:fillRect l="0" t="0" r="-5375" b="0"/>
            </a:stretch>
          </a:blipFill>
        </p:spPr>
      </p:sp>
      <p:sp>
        <p:nvSpPr>
          <p:cNvPr name="Freeform 15" id="15"/>
          <p:cNvSpPr/>
          <p:nvPr/>
        </p:nvSpPr>
        <p:spPr>
          <a:xfrm flipH="false" flipV="false" rot="0">
            <a:off x="7984867" y="5970579"/>
            <a:ext cx="9680394" cy="2518878"/>
          </a:xfrm>
          <a:custGeom>
            <a:avLst/>
            <a:gdLst/>
            <a:ahLst/>
            <a:cxnLst/>
            <a:rect r="r" b="b" t="t" l="l"/>
            <a:pathLst>
              <a:path h="2518878" w="9680394">
                <a:moveTo>
                  <a:pt x="0" y="0"/>
                </a:moveTo>
                <a:lnTo>
                  <a:pt x="9680394" y="0"/>
                </a:lnTo>
                <a:lnTo>
                  <a:pt x="9680394" y="2518878"/>
                </a:lnTo>
                <a:lnTo>
                  <a:pt x="0" y="2518878"/>
                </a:lnTo>
                <a:lnTo>
                  <a:pt x="0" y="0"/>
                </a:lnTo>
                <a:close/>
              </a:path>
            </a:pathLst>
          </a:custGeom>
          <a:blipFill>
            <a:blip r:embed="rId7"/>
            <a:stretch>
              <a:fillRect l="0" t="0" r="0" b="0"/>
            </a:stretch>
          </a:blipFill>
        </p:spPr>
      </p:sp>
      <p:sp>
        <p:nvSpPr>
          <p:cNvPr name="TextBox 16" id="16"/>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23</a:t>
            </a:r>
          </a:p>
        </p:txBody>
      </p:sp>
      <p:sp>
        <p:nvSpPr>
          <p:cNvPr name="TextBox 17" id="17"/>
          <p:cNvSpPr txBox="true"/>
          <p:nvPr/>
        </p:nvSpPr>
        <p:spPr>
          <a:xfrm rot="0">
            <a:off x="1028700" y="1076325"/>
            <a:ext cx="3587949"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XỬ LÝ DỮ LIỆU</a:t>
            </a:r>
          </a:p>
        </p:txBody>
      </p:sp>
      <p:sp>
        <p:nvSpPr>
          <p:cNvPr name="TextBox 18" id="18"/>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TextBox 19" id="19"/>
          <p:cNvSpPr txBox="true"/>
          <p:nvPr/>
        </p:nvSpPr>
        <p:spPr>
          <a:xfrm rot="0">
            <a:off x="13349030" y="9480978"/>
            <a:ext cx="3738444" cy="905510"/>
          </a:xfrm>
          <a:prstGeom prst="rect">
            <a:avLst/>
          </a:prstGeom>
        </p:spPr>
        <p:txBody>
          <a:bodyPr anchor="t" rtlCol="false" tIns="0" lIns="0" bIns="0" rIns="0">
            <a:spAutoFit/>
          </a:bodyPr>
          <a:lstStyle/>
          <a:p>
            <a:pPr algn="l">
              <a:lnSpc>
                <a:spcPts val="3639"/>
              </a:lnSpc>
            </a:pPr>
            <a:r>
              <a:rPr lang="en-US" sz="2599">
                <a:solidFill>
                  <a:srgbClr val="1F2020"/>
                </a:solidFill>
                <a:latin typeface="Noto Sans Georgian"/>
                <a:ea typeface="Noto Sans Georgian"/>
                <a:cs typeface="Noto Sans Georgian"/>
                <a:sym typeface="Noto Sans Georgian"/>
              </a:rPr>
              <a:t>Nguyễn Công Thanh Mỹ</a:t>
            </a:r>
          </a:p>
          <a:p>
            <a:pPr algn="l">
              <a:lnSpc>
                <a:spcPts val="3639"/>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809150" y="2189439"/>
            <a:ext cx="11280835" cy="4463997"/>
          </a:xfrm>
          <a:custGeom>
            <a:avLst/>
            <a:gdLst/>
            <a:ahLst/>
            <a:cxnLst/>
            <a:rect r="r" b="b" t="t" l="l"/>
            <a:pathLst>
              <a:path h="4463997" w="11280835">
                <a:moveTo>
                  <a:pt x="0" y="0"/>
                </a:moveTo>
                <a:lnTo>
                  <a:pt x="11280835" y="0"/>
                </a:lnTo>
                <a:lnTo>
                  <a:pt x="11280835" y="4463997"/>
                </a:lnTo>
                <a:lnTo>
                  <a:pt x="0" y="4463997"/>
                </a:lnTo>
                <a:lnTo>
                  <a:pt x="0" y="0"/>
                </a:lnTo>
                <a:close/>
              </a:path>
            </a:pathLst>
          </a:custGeom>
          <a:blipFill>
            <a:blip r:embed="rId6"/>
            <a:stretch>
              <a:fillRect l="0" t="-1759" r="-3705" b="-1759"/>
            </a:stretch>
          </a:blipFill>
        </p:spPr>
      </p:sp>
      <p:sp>
        <p:nvSpPr>
          <p:cNvPr name="Freeform 15" id="15"/>
          <p:cNvSpPr/>
          <p:nvPr/>
        </p:nvSpPr>
        <p:spPr>
          <a:xfrm flipH="false" flipV="false" rot="0">
            <a:off x="2280374" y="6343227"/>
            <a:ext cx="6449883" cy="3185899"/>
          </a:xfrm>
          <a:custGeom>
            <a:avLst/>
            <a:gdLst/>
            <a:ahLst/>
            <a:cxnLst/>
            <a:rect r="r" b="b" t="t" l="l"/>
            <a:pathLst>
              <a:path h="3185899" w="6449883">
                <a:moveTo>
                  <a:pt x="0" y="0"/>
                </a:moveTo>
                <a:lnTo>
                  <a:pt x="6449883" y="0"/>
                </a:lnTo>
                <a:lnTo>
                  <a:pt x="6449883" y="3185898"/>
                </a:lnTo>
                <a:lnTo>
                  <a:pt x="0" y="3185898"/>
                </a:lnTo>
                <a:lnTo>
                  <a:pt x="0" y="0"/>
                </a:lnTo>
                <a:close/>
              </a:path>
            </a:pathLst>
          </a:custGeom>
          <a:blipFill>
            <a:blip r:embed="rId7"/>
            <a:stretch>
              <a:fillRect l="0" t="0" r="0" b="0"/>
            </a:stretch>
          </a:blipFill>
        </p:spPr>
      </p:sp>
      <p:sp>
        <p:nvSpPr>
          <p:cNvPr name="Freeform 16" id="16"/>
          <p:cNvSpPr/>
          <p:nvPr/>
        </p:nvSpPr>
        <p:spPr>
          <a:xfrm flipH="false" flipV="false" rot="0">
            <a:off x="10470307" y="6434868"/>
            <a:ext cx="7303343" cy="2271166"/>
          </a:xfrm>
          <a:custGeom>
            <a:avLst/>
            <a:gdLst/>
            <a:ahLst/>
            <a:cxnLst/>
            <a:rect r="r" b="b" t="t" l="l"/>
            <a:pathLst>
              <a:path h="2271166" w="7303343">
                <a:moveTo>
                  <a:pt x="0" y="0"/>
                </a:moveTo>
                <a:lnTo>
                  <a:pt x="7303343" y="0"/>
                </a:lnTo>
                <a:lnTo>
                  <a:pt x="7303343" y="2271166"/>
                </a:lnTo>
                <a:lnTo>
                  <a:pt x="0" y="2271166"/>
                </a:lnTo>
                <a:lnTo>
                  <a:pt x="0" y="0"/>
                </a:lnTo>
                <a:close/>
              </a:path>
            </a:pathLst>
          </a:custGeom>
          <a:blipFill>
            <a:blip r:embed="rId8"/>
            <a:stretch>
              <a:fillRect l="0" t="-4419" r="0" b="-4419"/>
            </a:stretch>
          </a:blipFill>
        </p:spPr>
      </p:sp>
      <p:sp>
        <p:nvSpPr>
          <p:cNvPr name="TextBox 17" id="17"/>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24</a:t>
            </a:r>
          </a:p>
        </p:txBody>
      </p:sp>
      <p:sp>
        <p:nvSpPr>
          <p:cNvPr name="TextBox 18" id="18"/>
          <p:cNvSpPr txBox="true"/>
          <p:nvPr/>
        </p:nvSpPr>
        <p:spPr>
          <a:xfrm rot="0">
            <a:off x="1028700" y="1076325"/>
            <a:ext cx="3587949"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XỬ LÝ DỮ LIỆU</a:t>
            </a:r>
          </a:p>
        </p:txBody>
      </p:sp>
      <p:sp>
        <p:nvSpPr>
          <p:cNvPr name="TextBox 19" id="19"/>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TextBox 20" id="20"/>
          <p:cNvSpPr txBox="true"/>
          <p:nvPr/>
        </p:nvSpPr>
        <p:spPr>
          <a:xfrm rot="0">
            <a:off x="13459840" y="9563617"/>
            <a:ext cx="3738444" cy="905510"/>
          </a:xfrm>
          <a:prstGeom prst="rect">
            <a:avLst/>
          </a:prstGeom>
        </p:spPr>
        <p:txBody>
          <a:bodyPr anchor="t" rtlCol="false" tIns="0" lIns="0" bIns="0" rIns="0">
            <a:spAutoFit/>
          </a:bodyPr>
          <a:lstStyle/>
          <a:p>
            <a:pPr algn="l">
              <a:lnSpc>
                <a:spcPts val="3639"/>
              </a:lnSpc>
            </a:pPr>
            <a:r>
              <a:rPr lang="en-US" sz="2599">
                <a:solidFill>
                  <a:srgbClr val="1F2020"/>
                </a:solidFill>
                <a:latin typeface="Noto Sans Georgian"/>
                <a:ea typeface="Noto Sans Georgian"/>
                <a:cs typeface="Noto Sans Georgian"/>
                <a:sym typeface="Noto Sans Georgian"/>
              </a:rPr>
              <a:t>Nguyễn Công Thanh Mỹ</a:t>
            </a:r>
          </a:p>
          <a:p>
            <a:pPr algn="l">
              <a:lnSpc>
                <a:spcPts val="3639"/>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473588" y="2488370"/>
            <a:ext cx="8172152" cy="5899758"/>
          </a:xfrm>
          <a:custGeom>
            <a:avLst/>
            <a:gdLst/>
            <a:ahLst/>
            <a:cxnLst/>
            <a:rect r="r" b="b" t="t" l="l"/>
            <a:pathLst>
              <a:path h="5899758" w="8172152">
                <a:moveTo>
                  <a:pt x="0" y="0"/>
                </a:moveTo>
                <a:lnTo>
                  <a:pt x="8172152" y="0"/>
                </a:lnTo>
                <a:lnTo>
                  <a:pt x="8172152" y="5899758"/>
                </a:lnTo>
                <a:lnTo>
                  <a:pt x="0" y="5899758"/>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25</a:t>
            </a:r>
          </a:p>
        </p:txBody>
      </p:sp>
      <p:sp>
        <p:nvSpPr>
          <p:cNvPr name="TextBox 16" id="16"/>
          <p:cNvSpPr txBox="true"/>
          <p:nvPr/>
        </p:nvSpPr>
        <p:spPr>
          <a:xfrm rot="0">
            <a:off x="1028700" y="1076325"/>
            <a:ext cx="3955251"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BIỂU ĐỒ ELBOW</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Freeform 18" id="18"/>
          <p:cNvSpPr/>
          <p:nvPr/>
        </p:nvSpPr>
        <p:spPr>
          <a:xfrm flipH="false" flipV="false" rot="0">
            <a:off x="8842719" y="2594186"/>
            <a:ext cx="8930931" cy="5793942"/>
          </a:xfrm>
          <a:custGeom>
            <a:avLst/>
            <a:gdLst/>
            <a:ahLst/>
            <a:cxnLst/>
            <a:rect r="r" b="b" t="t" l="l"/>
            <a:pathLst>
              <a:path h="5793942" w="8930931">
                <a:moveTo>
                  <a:pt x="0" y="0"/>
                </a:moveTo>
                <a:lnTo>
                  <a:pt x="8930931" y="0"/>
                </a:lnTo>
                <a:lnTo>
                  <a:pt x="8930931" y="5793942"/>
                </a:lnTo>
                <a:lnTo>
                  <a:pt x="0" y="5793942"/>
                </a:lnTo>
                <a:lnTo>
                  <a:pt x="0" y="0"/>
                </a:lnTo>
                <a:close/>
              </a:path>
            </a:pathLst>
          </a:custGeom>
          <a:blipFill>
            <a:blip r:embed="rId7"/>
            <a:stretch>
              <a:fillRect l="0" t="0" r="0" b="0"/>
            </a:stretch>
          </a:blipFill>
        </p:spPr>
      </p:sp>
      <p:sp>
        <p:nvSpPr>
          <p:cNvPr name="TextBox 19" id="19"/>
          <p:cNvSpPr txBox="true"/>
          <p:nvPr/>
        </p:nvSpPr>
        <p:spPr>
          <a:xfrm rot="0">
            <a:off x="13369836" y="9563617"/>
            <a:ext cx="3738444"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25</a:t>
            </a:r>
          </a:p>
        </p:txBody>
      </p:sp>
      <p:sp>
        <p:nvSpPr>
          <p:cNvPr name="TextBox 15" id="15"/>
          <p:cNvSpPr txBox="true"/>
          <p:nvPr/>
        </p:nvSpPr>
        <p:spPr>
          <a:xfrm rot="0">
            <a:off x="1028700" y="1076325"/>
            <a:ext cx="4828117"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Kết quả thuật toán</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Freeform 17" id="17"/>
          <p:cNvSpPr/>
          <p:nvPr/>
        </p:nvSpPr>
        <p:spPr>
          <a:xfrm flipH="false" flipV="false" rot="0">
            <a:off x="1019175" y="2256747"/>
            <a:ext cx="5992080" cy="7001553"/>
          </a:xfrm>
          <a:custGeom>
            <a:avLst/>
            <a:gdLst/>
            <a:ahLst/>
            <a:cxnLst/>
            <a:rect r="r" b="b" t="t" l="l"/>
            <a:pathLst>
              <a:path h="7001553" w="5992080">
                <a:moveTo>
                  <a:pt x="0" y="0"/>
                </a:moveTo>
                <a:lnTo>
                  <a:pt x="5992080" y="0"/>
                </a:lnTo>
                <a:lnTo>
                  <a:pt x="5992080" y="7001553"/>
                </a:lnTo>
                <a:lnTo>
                  <a:pt x="0" y="7001553"/>
                </a:lnTo>
                <a:lnTo>
                  <a:pt x="0" y="0"/>
                </a:lnTo>
                <a:close/>
              </a:path>
            </a:pathLst>
          </a:custGeom>
          <a:blipFill>
            <a:blip r:embed="rId6"/>
            <a:stretch>
              <a:fillRect l="0" t="0" r="0" b="-2371"/>
            </a:stretch>
          </a:blipFill>
        </p:spPr>
      </p:sp>
      <p:sp>
        <p:nvSpPr>
          <p:cNvPr name="Freeform 18" id="18"/>
          <p:cNvSpPr/>
          <p:nvPr/>
        </p:nvSpPr>
        <p:spPr>
          <a:xfrm flipH="false" flipV="false" rot="0">
            <a:off x="7562131" y="3081329"/>
            <a:ext cx="9335758" cy="5729821"/>
          </a:xfrm>
          <a:custGeom>
            <a:avLst/>
            <a:gdLst/>
            <a:ahLst/>
            <a:cxnLst/>
            <a:rect r="r" b="b" t="t" l="l"/>
            <a:pathLst>
              <a:path h="5729821" w="9335758">
                <a:moveTo>
                  <a:pt x="0" y="0"/>
                </a:moveTo>
                <a:lnTo>
                  <a:pt x="9335758" y="0"/>
                </a:lnTo>
                <a:lnTo>
                  <a:pt x="9335758" y="5729822"/>
                </a:lnTo>
                <a:lnTo>
                  <a:pt x="0" y="5729822"/>
                </a:lnTo>
                <a:lnTo>
                  <a:pt x="0" y="0"/>
                </a:lnTo>
                <a:close/>
              </a:path>
            </a:pathLst>
          </a:custGeom>
          <a:blipFill>
            <a:blip r:embed="rId7"/>
            <a:stretch>
              <a:fillRect l="0" t="0" r="0" b="0"/>
            </a:stretch>
          </a:blipFill>
        </p:spPr>
      </p:sp>
      <p:sp>
        <p:nvSpPr>
          <p:cNvPr name="TextBox 19" id="19"/>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2390336"/>
            <a:ext cx="11467100" cy="5156199"/>
          </a:xfrm>
          <a:custGeom>
            <a:avLst/>
            <a:gdLst/>
            <a:ahLst/>
            <a:cxnLst/>
            <a:rect r="r" b="b" t="t" l="l"/>
            <a:pathLst>
              <a:path h="5156199" w="11467100">
                <a:moveTo>
                  <a:pt x="0" y="0"/>
                </a:moveTo>
                <a:lnTo>
                  <a:pt x="11467100" y="0"/>
                </a:lnTo>
                <a:lnTo>
                  <a:pt x="11467100" y="5156200"/>
                </a:lnTo>
                <a:lnTo>
                  <a:pt x="0" y="5156200"/>
                </a:lnTo>
                <a:lnTo>
                  <a:pt x="0" y="0"/>
                </a:lnTo>
                <a:close/>
              </a:path>
            </a:pathLst>
          </a:custGeom>
          <a:blipFill>
            <a:blip r:embed="rId4"/>
            <a:stretch>
              <a:fillRect l="0" t="-733" r="0" b="-733"/>
            </a:stretch>
          </a:blipFill>
        </p:spPr>
      </p:sp>
      <p:sp>
        <p:nvSpPr>
          <p:cNvPr name="Freeform 13" id="13"/>
          <p:cNvSpPr/>
          <p:nvPr/>
        </p:nvSpPr>
        <p:spPr>
          <a:xfrm flipH="false" flipV="false" rot="0">
            <a:off x="1961561" y="2656093"/>
            <a:ext cx="11158249" cy="4632433"/>
          </a:xfrm>
          <a:custGeom>
            <a:avLst/>
            <a:gdLst/>
            <a:ahLst/>
            <a:cxnLst/>
            <a:rect r="r" b="b" t="t" l="l"/>
            <a:pathLst>
              <a:path h="4632433" w="11158249">
                <a:moveTo>
                  <a:pt x="0" y="0"/>
                </a:moveTo>
                <a:lnTo>
                  <a:pt x="11158249" y="0"/>
                </a:lnTo>
                <a:lnTo>
                  <a:pt x="11158249" y="4632434"/>
                </a:lnTo>
                <a:lnTo>
                  <a:pt x="0" y="4632434"/>
                </a:lnTo>
                <a:lnTo>
                  <a:pt x="0" y="0"/>
                </a:lnTo>
                <a:close/>
              </a:path>
            </a:pathLst>
          </a:custGeom>
          <a:blipFill>
            <a:blip r:embed="rId5"/>
            <a:stretch>
              <a:fillRect l="0" t="-733" r="0" b="-733"/>
            </a:stretch>
          </a:blipFill>
        </p:spPr>
      </p:sp>
      <p:sp>
        <p:nvSpPr>
          <p:cNvPr name="Freeform 14" id="14"/>
          <p:cNvSpPr/>
          <p:nvPr/>
        </p:nvSpPr>
        <p:spPr>
          <a:xfrm flipH="false" flipV="false" rot="0">
            <a:off x="842873" y="2442013"/>
            <a:ext cx="1118687" cy="1112921"/>
          </a:xfrm>
          <a:custGeom>
            <a:avLst/>
            <a:gdLst/>
            <a:ahLst/>
            <a:cxnLst/>
            <a:rect r="r" b="b" t="t" l="l"/>
            <a:pathLst>
              <a:path h="1112921" w="1118687">
                <a:moveTo>
                  <a:pt x="0" y="0"/>
                </a:moveTo>
                <a:lnTo>
                  <a:pt x="1118688" y="0"/>
                </a:lnTo>
                <a:lnTo>
                  <a:pt x="1118688" y="1112921"/>
                </a:lnTo>
                <a:lnTo>
                  <a:pt x="0" y="1112921"/>
                </a:lnTo>
                <a:lnTo>
                  <a:pt x="0" y="0"/>
                </a:lnTo>
                <a:close/>
              </a:path>
            </a:pathLst>
          </a:custGeom>
          <a:blipFill>
            <a:blip r:embed="rId6"/>
            <a:stretch>
              <a:fillRect l="0" t="0" r="0" b="0"/>
            </a:stretch>
          </a:blipFill>
        </p:spPr>
      </p:sp>
      <p:grpSp>
        <p:nvGrpSpPr>
          <p:cNvPr name="Group 15" id="15"/>
          <p:cNvGrpSpPr/>
          <p:nvPr/>
        </p:nvGrpSpPr>
        <p:grpSpPr>
          <a:xfrm rot="0">
            <a:off x="14022179" y="128423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02217" y="5633430"/>
            <a:ext cx="2106642" cy="2106642"/>
          </a:xfrm>
          <a:custGeom>
            <a:avLst/>
            <a:gdLst/>
            <a:ahLst/>
            <a:cxnLst/>
            <a:rect r="r" b="b" t="t" l="l"/>
            <a:pathLst>
              <a:path h="2106642" w="2106642">
                <a:moveTo>
                  <a:pt x="0" y="0"/>
                </a:moveTo>
                <a:lnTo>
                  <a:pt x="2106641" y="0"/>
                </a:lnTo>
                <a:lnTo>
                  <a:pt x="2106641" y="2106642"/>
                </a:lnTo>
                <a:lnTo>
                  <a:pt x="0" y="2106642"/>
                </a:lnTo>
                <a:lnTo>
                  <a:pt x="0" y="0"/>
                </a:lnTo>
                <a:close/>
              </a:path>
            </a:pathLst>
          </a:custGeom>
          <a:blipFill>
            <a:blip r:embed="rId7"/>
            <a:stretch>
              <a:fillRect l="0" t="0" r="0" b="0"/>
            </a:stretch>
          </a:blipFill>
        </p:spPr>
      </p:sp>
      <p:sp>
        <p:nvSpPr>
          <p:cNvPr name="TextBox 19" id="19"/>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29</a:t>
            </a:r>
          </a:p>
        </p:txBody>
      </p:sp>
      <p:sp>
        <p:nvSpPr>
          <p:cNvPr name="TextBox 20" id="20"/>
          <p:cNvSpPr txBox="true"/>
          <p:nvPr/>
        </p:nvSpPr>
        <p:spPr>
          <a:xfrm rot="0">
            <a:off x="13370312" y="953880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
        <p:nvSpPr>
          <p:cNvPr name="TextBox 21" id="21"/>
          <p:cNvSpPr txBox="true"/>
          <p:nvPr/>
        </p:nvSpPr>
        <p:spPr>
          <a:xfrm rot="0">
            <a:off x="3731092" y="4050758"/>
            <a:ext cx="8320554" cy="1966929"/>
          </a:xfrm>
          <a:prstGeom prst="rect">
            <a:avLst/>
          </a:prstGeom>
        </p:spPr>
        <p:txBody>
          <a:bodyPr anchor="t" rtlCol="false" tIns="0" lIns="0" bIns="0" rIns="0">
            <a:spAutoFit/>
          </a:bodyPr>
          <a:lstStyle/>
          <a:p>
            <a:pPr algn="l">
              <a:lnSpc>
                <a:spcPts val="15119"/>
              </a:lnSpc>
            </a:pPr>
            <a:r>
              <a:rPr lang="en-US" sz="13744" b="true">
                <a:solidFill>
                  <a:srgbClr val="1178BE"/>
                </a:solidFill>
                <a:latin typeface="Barlow Condensed Bold"/>
                <a:ea typeface="Barlow Condensed Bold"/>
                <a:cs typeface="Barlow Condensed Bold"/>
                <a:sym typeface="Barlow Condensed Bold"/>
              </a:rPr>
              <a:t>HIERACHICAL</a:t>
            </a:r>
          </a:p>
        </p:txBody>
      </p:sp>
      <p:sp>
        <p:nvSpPr>
          <p:cNvPr name="TextBox 22" id="22"/>
          <p:cNvSpPr txBox="true"/>
          <p:nvPr/>
        </p:nvSpPr>
        <p:spPr>
          <a:xfrm rot="0">
            <a:off x="14821628" y="1780420"/>
            <a:ext cx="1563908" cy="1875172"/>
          </a:xfrm>
          <a:prstGeom prst="rect">
            <a:avLst/>
          </a:prstGeom>
        </p:spPr>
        <p:txBody>
          <a:bodyPr anchor="t" rtlCol="false" tIns="0" lIns="0" bIns="0" rIns="0">
            <a:spAutoFit/>
          </a:bodyPr>
          <a:lstStyle/>
          <a:p>
            <a:pPr algn="l">
              <a:lnSpc>
                <a:spcPts val="14455"/>
              </a:lnSpc>
            </a:pPr>
            <a:r>
              <a:rPr lang="en-US" sz="13141" b="true">
                <a:solidFill>
                  <a:srgbClr val="FFFFFF"/>
                </a:solidFill>
                <a:latin typeface="Barlow Condensed Bold"/>
                <a:ea typeface="Barlow Condensed Bold"/>
                <a:cs typeface="Barlow Condensed Bold"/>
                <a:sym typeface="Barlow Condensed Bold"/>
              </a:rPr>
              <a:t>04</a:t>
            </a:r>
          </a:p>
        </p:txBody>
      </p:sp>
      <p:sp>
        <p:nvSpPr>
          <p:cNvPr name="TextBox 23" id="23"/>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Hierachical Algorithm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9312186" y="2815852"/>
            <a:ext cx="8115300" cy="3973415"/>
          </a:xfrm>
          <a:custGeom>
            <a:avLst/>
            <a:gdLst/>
            <a:ahLst/>
            <a:cxnLst/>
            <a:rect r="r" b="b" t="t" l="l"/>
            <a:pathLst>
              <a:path h="3973415" w="8115300">
                <a:moveTo>
                  <a:pt x="0" y="0"/>
                </a:moveTo>
                <a:lnTo>
                  <a:pt x="8115300" y="0"/>
                </a:lnTo>
                <a:lnTo>
                  <a:pt x="8115300" y="3973415"/>
                </a:lnTo>
                <a:lnTo>
                  <a:pt x="0" y="3973415"/>
                </a:lnTo>
                <a:lnTo>
                  <a:pt x="0" y="0"/>
                </a:lnTo>
                <a:close/>
              </a:path>
            </a:pathLst>
          </a:custGeom>
          <a:blipFill>
            <a:blip r:embed="rId5"/>
            <a:stretch>
              <a:fillRect l="-1311" t="-5563"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30</a:t>
            </a:r>
          </a:p>
        </p:txBody>
      </p:sp>
      <p:sp>
        <p:nvSpPr>
          <p:cNvPr name="TextBox 15" id="15"/>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Hierachical Algorithm</a:t>
            </a:r>
          </a:p>
        </p:txBody>
      </p:sp>
      <p:sp>
        <p:nvSpPr>
          <p:cNvPr name="TextBox 16" id="16"/>
          <p:cNvSpPr txBox="true"/>
          <p:nvPr/>
        </p:nvSpPr>
        <p:spPr>
          <a:xfrm rot="0">
            <a:off x="1028700" y="1139657"/>
            <a:ext cx="9536628" cy="920867"/>
          </a:xfrm>
          <a:prstGeom prst="rect">
            <a:avLst/>
          </a:prstGeom>
        </p:spPr>
        <p:txBody>
          <a:bodyPr anchor="t" rtlCol="false" tIns="0" lIns="0" bIns="0" rIns="0">
            <a:spAutoFit/>
          </a:bodyPr>
          <a:lstStyle/>
          <a:p>
            <a:pPr algn="l">
              <a:lnSpc>
                <a:spcPts val="7606"/>
              </a:lnSpc>
              <a:spcBef>
                <a:spcPct val="0"/>
              </a:spcBef>
            </a:pPr>
            <a:r>
              <a:rPr lang="en-US" b="true" sz="5433">
                <a:solidFill>
                  <a:srgbClr val="1178BE"/>
                </a:solidFill>
                <a:latin typeface="Noto Sans Georgian Bold"/>
                <a:ea typeface="Noto Sans Georgian Bold"/>
                <a:cs typeface="Noto Sans Georgian Bold"/>
                <a:sym typeface="Noto Sans Georgian Bold"/>
              </a:rPr>
              <a:t>HIERACHICAL ALGORITHM</a:t>
            </a:r>
          </a:p>
        </p:txBody>
      </p:sp>
      <p:sp>
        <p:nvSpPr>
          <p:cNvPr name="TextBox 17" id="17"/>
          <p:cNvSpPr txBox="true"/>
          <p:nvPr/>
        </p:nvSpPr>
        <p:spPr>
          <a:xfrm rot="0">
            <a:off x="842873" y="2664984"/>
            <a:ext cx="7701557" cy="2947305"/>
          </a:xfrm>
          <a:prstGeom prst="rect">
            <a:avLst/>
          </a:prstGeom>
        </p:spPr>
        <p:txBody>
          <a:bodyPr anchor="t" rtlCol="false" tIns="0" lIns="0" bIns="0" rIns="0">
            <a:spAutoFit/>
          </a:bodyPr>
          <a:lstStyle/>
          <a:p>
            <a:pPr algn="just">
              <a:lnSpc>
                <a:spcPts val="4698"/>
              </a:lnSpc>
              <a:spcBef>
                <a:spcPct val="0"/>
              </a:spcBef>
            </a:pPr>
            <a:r>
              <a:rPr lang="en-US" sz="3355">
                <a:solidFill>
                  <a:srgbClr val="000000"/>
                </a:solidFill>
                <a:latin typeface="Noto Sans Georgian"/>
                <a:ea typeface="Noto Sans Georgian"/>
                <a:cs typeface="Noto Sans Georgian"/>
                <a:sym typeface="Noto Sans Georgian"/>
              </a:rPr>
              <a:t>Hierarchical algorithm là phương pháp phân cụm dữ liệu bằng cách gom các đối tượng thành các cụm có cấp bậc dựa trên độ tương đồng của các đối tượng trong dữ liệu.</a:t>
            </a:r>
          </a:p>
        </p:txBody>
      </p:sp>
      <p:sp>
        <p:nvSpPr>
          <p:cNvPr name="TextBox 18" id="18"/>
          <p:cNvSpPr txBox="true"/>
          <p:nvPr/>
        </p:nvSpPr>
        <p:spPr>
          <a:xfrm rot="0">
            <a:off x="2538384" y="7464600"/>
            <a:ext cx="8414147" cy="1780380"/>
          </a:xfrm>
          <a:prstGeom prst="rect">
            <a:avLst/>
          </a:prstGeom>
        </p:spPr>
        <p:txBody>
          <a:bodyPr anchor="t" rtlCol="false" tIns="0" lIns="0" bIns="0" rIns="0">
            <a:spAutoFit/>
          </a:bodyPr>
          <a:lstStyle/>
          <a:p>
            <a:pPr algn="l">
              <a:lnSpc>
                <a:spcPts val="4768"/>
              </a:lnSpc>
              <a:spcBef>
                <a:spcPct val="0"/>
              </a:spcBef>
            </a:pPr>
            <a:r>
              <a:rPr lang="en-US" sz="3406">
                <a:solidFill>
                  <a:srgbClr val="000000"/>
                </a:solidFill>
                <a:latin typeface="Noto Sans Georgian"/>
                <a:ea typeface="Noto Sans Georgian"/>
                <a:cs typeface="Noto Sans Georgian"/>
                <a:sym typeface="Noto Sans Georgian"/>
              </a:rPr>
              <a:t>Có 2 loại phân cấp chính:</a:t>
            </a:r>
          </a:p>
          <a:p>
            <a:pPr algn="l" marL="735416" indent="-367708" lvl="1">
              <a:lnSpc>
                <a:spcPts val="4768"/>
              </a:lnSpc>
              <a:buFont typeface="Arial"/>
              <a:buChar char="•"/>
            </a:pPr>
            <a:r>
              <a:rPr lang="en-US" sz="3406">
                <a:solidFill>
                  <a:srgbClr val="000000"/>
                </a:solidFill>
                <a:latin typeface="Noto Sans Georgian"/>
                <a:ea typeface="Noto Sans Georgian"/>
                <a:cs typeface="Noto Sans Georgian"/>
                <a:sym typeface="Noto Sans Georgian"/>
              </a:rPr>
              <a:t>Agglomerative ( Bottom up approach)</a:t>
            </a:r>
          </a:p>
          <a:p>
            <a:pPr algn="l" marL="735416" indent="-367708" lvl="1">
              <a:lnSpc>
                <a:spcPts val="4768"/>
              </a:lnSpc>
              <a:buFont typeface="Arial"/>
              <a:buChar char="•"/>
            </a:pPr>
            <a:r>
              <a:rPr lang="en-US" sz="3406">
                <a:solidFill>
                  <a:srgbClr val="000000"/>
                </a:solidFill>
                <a:latin typeface="Noto Sans Georgian"/>
                <a:ea typeface="Noto Sans Georgian"/>
                <a:cs typeface="Noto Sans Georgian"/>
                <a:sym typeface="Noto Sans Georgian"/>
              </a:rPr>
              <a:t>Divisive ( Top down approach)</a:t>
            </a:r>
          </a:p>
        </p:txBody>
      </p:sp>
      <p:sp>
        <p:nvSpPr>
          <p:cNvPr name="TextBox 19" id="19"/>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2751882" y="2075911"/>
            <a:ext cx="12784236" cy="6312216"/>
          </a:xfrm>
          <a:custGeom>
            <a:avLst/>
            <a:gdLst/>
            <a:ahLst/>
            <a:cxnLst/>
            <a:rect r="r" b="b" t="t" l="l"/>
            <a:pathLst>
              <a:path h="6312216" w="12784236">
                <a:moveTo>
                  <a:pt x="0" y="0"/>
                </a:moveTo>
                <a:lnTo>
                  <a:pt x="12784236" y="0"/>
                </a:lnTo>
                <a:lnTo>
                  <a:pt x="12784236" y="6312217"/>
                </a:lnTo>
                <a:lnTo>
                  <a:pt x="0" y="6312217"/>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31</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Hierachical Algorithm</a:t>
            </a:r>
          </a:p>
        </p:txBody>
      </p:sp>
      <p:sp>
        <p:nvSpPr>
          <p:cNvPr name="TextBox 17" id="17"/>
          <p:cNvSpPr txBox="true"/>
          <p:nvPr/>
        </p:nvSpPr>
        <p:spPr>
          <a:xfrm rot="0">
            <a:off x="1028700" y="1076325"/>
            <a:ext cx="1964650"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8" id="18"/>
          <p:cNvSpPr txBox="true"/>
          <p:nvPr/>
        </p:nvSpPr>
        <p:spPr>
          <a:xfrm rot="0">
            <a:off x="7324130" y="9211054"/>
            <a:ext cx="3639741"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19</a:t>
            </a:r>
            <a:r>
              <a:rPr lang="en-US" sz="3248">
                <a:solidFill>
                  <a:srgbClr val="FF3131"/>
                </a:solidFill>
                <a:latin typeface="Noto Sans Georgian"/>
                <a:ea typeface="Noto Sans Georgian"/>
                <a:cs typeface="Noto Sans Georgian"/>
                <a:sym typeface="Noto Sans Georgian"/>
              </a:rPr>
              <a:t> DÒNG x 10 CỘT</a:t>
            </a:r>
          </a:p>
        </p:txBody>
      </p:sp>
      <p:sp>
        <p:nvSpPr>
          <p:cNvPr name="TextBox 19" id="19"/>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280286" cy="1028700"/>
            <a:chOff x="0" y="0"/>
            <a:chExt cx="337195" cy="270933"/>
          </a:xfrm>
        </p:grpSpPr>
        <p:sp>
          <p:nvSpPr>
            <p:cNvPr name="Freeform 6" id="6"/>
            <p:cNvSpPr/>
            <p:nvPr/>
          </p:nvSpPr>
          <p:spPr>
            <a:xfrm flipH="false" flipV="false" rot="0">
              <a:off x="0" y="0"/>
              <a:ext cx="337195" cy="270933"/>
            </a:xfrm>
            <a:custGeom>
              <a:avLst/>
              <a:gdLst/>
              <a:ahLst/>
              <a:cxnLst/>
              <a:rect r="r" b="b" t="t" l="l"/>
              <a:pathLst>
                <a:path h="270933" w="337195">
                  <a:moveTo>
                    <a:pt x="0" y="0"/>
                  </a:moveTo>
                  <a:lnTo>
                    <a:pt x="337195" y="0"/>
                  </a:lnTo>
                  <a:lnTo>
                    <a:pt x="337195"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337195"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144000" y="2968351"/>
            <a:ext cx="542480" cy="542480"/>
          </a:xfrm>
          <a:custGeom>
            <a:avLst/>
            <a:gdLst/>
            <a:ahLst/>
            <a:cxnLst/>
            <a:rect r="r" b="b" t="t" l="l"/>
            <a:pathLst>
              <a:path h="542480" w="542480">
                <a:moveTo>
                  <a:pt x="0" y="0"/>
                </a:moveTo>
                <a:lnTo>
                  <a:pt x="542480" y="0"/>
                </a:lnTo>
                <a:lnTo>
                  <a:pt x="542480" y="542481"/>
                </a:lnTo>
                <a:lnTo>
                  <a:pt x="0" y="5424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37999" y="1529995"/>
            <a:ext cx="10081999" cy="8063630"/>
          </a:xfrm>
          <a:custGeom>
            <a:avLst/>
            <a:gdLst/>
            <a:ahLst/>
            <a:cxnLst/>
            <a:rect r="r" b="b" t="t" l="l"/>
            <a:pathLst>
              <a:path h="8063630" w="10081999">
                <a:moveTo>
                  <a:pt x="0" y="0"/>
                </a:moveTo>
                <a:lnTo>
                  <a:pt x="10081999" y="0"/>
                </a:lnTo>
                <a:lnTo>
                  <a:pt x="10081999" y="8063630"/>
                </a:lnTo>
                <a:lnTo>
                  <a:pt x="0" y="8063630"/>
                </a:lnTo>
                <a:lnTo>
                  <a:pt x="0" y="0"/>
                </a:lnTo>
                <a:close/>
              </a:path>
            </a:pathLst>
          </a:custGeom>
          <a:blipFill>
            <a:blip r:embed="rId4"/>
            <a:stretch>
              <a:fillRect l="0" t="0" r="0" b="0"/>
            </a:stretch>
          </a:blipFill>
        </p:spPr>
      </p:sp>
      <p:sp>
        <p:nvSpPr>
          <p:cNvPr name="TextBox 10" id="10"/>
          <p:cNvSpPr txBox="true"/>
          <p:nvPr/>
        </p:nvSpPr>
        <p:spPr>
          <a:xfrm rot="0">
            <a:off x="12396662" y="1341993"/>
            <a:ext cx="2682776" cy="908685"/>
          </a:xfrm>
          <a:prstGeom prst="rect">
            <a:avLst/>
          </a:prstGeom>
        </p:spPr>
        <p:txBody>
          <a:bodyPr anchor="t" rtlCol="false" tIns="0" lIns="0" bIns="0" rIns="0">
            <a:spAutoFit/>
          </a:bodyPr>
          <a:lstStyle/>
          <a:p>
            <a:pPr algn="l">
              <a:lnSpc>
                <a:spcPts val="6930"/>
              </a:lnSpc>
            </a:pPr>
            <a:r>
              <a:rPr lang="en-US" sz="6300" b="true">
                <a:solidFill>
                  <a:srgbClr val="1178BE"/>
                </a:solidFill>
                <a:latin typeface="Barlow Condensed Bold"/>
                <a:ea typeface="Barlow Condensed Bold"/>
                <a:cs typeface="Barlow Condensed Bold"/>
                <a:sym typeface="Barlow Condensed Bold"/>
              </a:rPr>
              <a:t>NỘI DUNG</a:t>
            </a:r>
          </a:p>
        </p:txBody>
      </p:sp>
      <p:sp>
        <p:nvSpPr>
          <p:cNvPr name="TextBox 11" id="11"/>
          <p:cNvSpPr txBox="true"/>
          <p:nvPr/>
        </p:nvSpPr>
        <p:spPr>
          <a:xfrm rot="0">
            <a:off x="12899575" y="234950"/>
            <a:ext cx="4359725"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Noto Sans Georgian"/>
                <a:ea typeface="Noto Sans Georgian"/>
                <a:cs typeface="Noto Sans Georgian"/>
                <a:sym typeface="Noto Sans Georgian"/>
              </a:rPr>
              <a:t>KHO VÀ KHAI PHÁ DỮ LIỆU</a:t>
            </a:r>
          </a:p>
        </p:txBody>
      </p:sp>
      <p:sp>
        <p:nvSpPr>
          <p:cNvPr name="TextBox 12" id="12"/>
          <p:cNvSpPr txBox="true"/>
          <p:nvPr/>
        </p:nvSpPr>
        <p:spPr>
          <a:xfrm rot="0">
            <a:off x="10235960" y="2803128"/>
            <a:ext cx="7537690" cy="658999"/>
          </a:xfrm>
          <a:prstGeom prst="rect">
            <a:avLst/>
          </a:prstGeom>
        </p:spPr>
        <p:txBody>
          <a:bodyPr anchor="t" rtlCol="false" tIns="0" lIns="0" bIns="0" rIns="0">
            <a:spAutoFit/>
          </a:bodyPr>
          <a:lstStyle/>
          <a:p>
            <a:pPr algn="l">
              <a:lnSpc>
                <a:spcPts val="5369"/>
              </a:lnSpc>
              <a:spcBef>
                <a:spcPct val="0"/>
              </a:spcBef>
            </a:pPr>
            <a:r>
              <a:rPr lang="en-US" b="true" sz="3835">
                <a:solidFill>
                  <a:srgbClr val="1F2020"/>
                </a:solidFill>
                <a:latin typeface="Noto Sans Georgian Bold"/>
                <a:ea typeface="Noto Sans Georgian Bold"/>
                <a:cs typeface="Noto Sans Georgian Bold"/>
                <a:sym typeface="Noto Sans Georgian Bold"/>
              </a:rPr>
              <a:t>Decision Tree &amp; Random forest</a:t>
            </a:r>
          </a:p>
        </p:txBody>
      </p:sp>
      <p:sp>
        <p:nvSpPr>
          <p:cNvPr name="TextBox 13" id="13"/>
          <p:cNvSpPr txBox="true"/>
          <p:nvPr/>
        </p:nvSpPr>
        <p:spPr>
          <a:xfrm rot="0">
            <a:off x="17475640" y="9555525"/>
            <a:ext cx="596019" cy="396151"/>
          </a:xfrm>
          <a:prstGeom prst="rect">
            <a:avLst/>
          </a:prstGeom>
        </p:spPr>
        <p:txBody>
          <a:bodyPr anchor="t" rtlCol="false" tIns="0" lIns="0" bIns="0" rIns="0">
            <a:spAutoFit/>
          </a:bodyPr>
          <a:lstStyle/>
          <a:p>
            <a:pPr algn="ctr">
              <a:lnSpc>
                <a:spcPts val="3364"/>
              </a:lnSpc>
              <a:spcBef>
                <a:spcPct val="0"/>
              </a:spcBef>
            </a:pPr>
            <a:r>
              <a:rPr lang="en-US" b="true" sz="2403">
                <a:solidFill>
                  <a:srgbClr val="FFFFFF"/>
                </a:solidFill>
                <a:latin typeface="Noto Sans Georgian Bold"/>
                <a:ea typeface="Noto Sans Georgian Bold"/>
                <a:cs typeface="Noto Sans Georgian Bold"/>
                <a:sym typeface="Noto Sans Georgian Bold"/>
              </a:rPr>
              <a:t>03</a:t>
            </a:r>
          </a:p>
        </p:txBody>
      </p:sp>
      <p:sp>
        <p:nvSpPr>
          <p:cNvPr name="Freeform 14" id="14"/>
          <p:cNvSpPr/>
          <p:nvPr/>
        </p:nvSpPr>
        <p:spPr>
          <a:xfrm flipH="false" flipV="false" rot="0">
            <a:off x="9144000" y="4089540"/>
            <a:ext cx="561025" cy="561025"/>
          </a:xfrm>
          <a:custGeom>
            <a:avLst/>
            <a:gdLst/>
            <a:ahLst/>
            <a:cxnLst/>
            <a:rect r="r" b="b" t="t" l="l"/>
            <a:pathLst>
              <a:path h="561025" w="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43637" y="4006132"/>
            <a:ext cx="8727919" cy="678922"/>
          </a:xfrm>
          <a:prstGeom prst="rect">
            <a:avLst/>
          </a:prstGeom>
        </p:spPr>
        <p:txBody>
          <a:bodyPr anchor="t" rtlCol="false" tIns="0" lIns="0" bIns="0" rIns="0">
            <a:spAutoFit/>
          </a:bodyPr>
          <a:lstStyle/>
          <a:p>
            <a:pPr algn="l">
              <a:lnSpc>
                <a:spcPts val="5552"/>
              </a:lnSpc>
              <a:spcBef>
                <a:spcPct val="0"/>
              </a:spcBef>
            </a:pPr>
            <a:r>
              <a:rPr lang="en-US" b="true" sz="3966">
                <a:solidFill>
                  <a:srgbClr val="1F2020"/>
                </a:solidFill>
                <a:latin typeface="Noto Sans Georgian Bold"/>
                <a:ea typeface="Noto Sans Georgian Bold"/>
                <a:cs typeface="Noto Sans Georgian Bold"/>
                <a:sym typeface="Noto Sans Georgian Bold"/>
              </a:rPr>
              <a:t>K-Nearest Neighbors</a:t>
            </a:r>
          </a:p>
        </p:txBody>
      </p:sp>
      <p:sp>
        <p:nvSpPr>
          <p:cNvPr name="Freeform 16" id="16"/>
          <p:cNvSpPr/>
          <p:nvPr/>
        </p:nvSpPr>
        <p:spPr>
          <a:xfrm flipH="false" flipV="false" rot="0">
            <a:off x="519631" y="369985"/>
            <a:ext cx="379103" cy="372899"/>
          </a:xfrm>
          <a:custGeom>
            <a:avLst/>
            <a:gdLst/>
            <a:ahLst/>
            <a:cxnLst/>
            <a:rect r="r" b="b" t="t" l="l"/>
            <a:pathLst>
              <a:path h="372899" w="379103">
                <a:moveTo>
                  <a:pt x="0" y="0"/>
                </a:moveTo>
                <a:lnTo>
                  <a:pt x="379102" y="0"/>
                </a:lnTo>
                <a:lnTo>
                  <a:pt x="379102" y="372899"/>
                </a:lnTo>
                <a:lnTo>
                  <a:pt x="0" y="3728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144000" y="5335477"/>
            <a:ext cx="561025" cy="561025"/>
          </a:xfrm>
          <a:custGeom>
            <a:avLst/>
            <a:gdLst/>
            <a:ahLst/>
            <a:cxnLst/>
            <a:rect r="r" b="b" t="t" l="l"/>
            <a:pathLst>
              <a:path h="561025" w="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0254504" y="5237503"/>
            <a:ext cx="7339819" cy="658999"/>
          </a:xfrm>
          <a:prstGeom prst="rect">
            <a:avLst/>
          </a:prstGeom>
        </p:spPr>
        <p:txBody>
          <a:bodyPr anchor="t" rtlCol="false" tIns="0" lIns="0" bIns="0" rIns="0">
            <a:spAutoFit/>
          </a:bodyPr>
          <a:lstStyle/>
          <a:p>
            <a:pPr algn="l">
              <a:lnSpc>
                <a:spcPts val="5369"/>
              </a:lnSpc>
              <a:spcBef>
                <a:spcPct val="0"/>
              </a:spcBef>
            </a:pPr>
            <a:r>
              <a:rPr lang="en-US" b="true" sz="3835">
                <a:solidFill>
                  <a:srgbClr val="1F2020"/>
                </a:solidFill>
                <a:latin typeface="Noto Sans Georgian Bold"/>
                <a:ea typeface="Noto Sans Georgian Bold"/>
                <a:cs typeface="Noto Sans Georgian Bold"/>
                <a:sym typeface="Noto Sans Georgian Bold"/>
              </a:rPr>
              <a:t>K-Means</a:t>
            </a:r>
          </a:p>
        </p:txBody>
      </p:sp>
      <p:sp>
        <p:nvSpPr>
          <p:cNvPr name="TextBox 19" id="19"/>
          <p:cNvSpPr txBox="true"/>
          <p:nvPr/>
        </p:nvSpPr>
        <p:spPr>
          <a:xfrm rot="0">
            <a:off x="1197106" y="248568"/>
            <a:ext cx="2010905" cy="555207"/>
          </a:xfrm>
          <a:prstGeom prst="rect">
            <a:avLst/>
          </a:prstGeom>
        </p:spPr>
        <p:txBody>
          <a:bodyPr anchor="t" rtlCol="false" tIns="0" lIns="0" bIns="0" rIns="0">
            <a:spAutoFit/>
          </a:bodyPr>
          <a:lstStyle/>
          <a:p>
            <a:pPr algn="l">
              <a:lnSpc>
                <a:spcPts val="4573"/>
              </a:lnSpc>
              <a:spcBef>
                <a:spcPct val="0"/>
              </a:spcBef>
            </a:pPr>
            <a:r>
              <a:rPr lang="en-US" sz="3266">
                <a:solidFill>
                  <a:srgbClr val="1F2020"/>
                </a:solidFill>
                <a:latin typeface="Noto Sans Georgian"/>
                <a:ea typeface="Noto Sans Georgian"/>
                <a:cs typeface="Noto Sans Georgian"/>
                <a:sym typeface="Noto Sans Georgian"/>
              </a:rPr>
              <a:t>GROUP 3 </a:t>
            </a:r>
          </a:p>
        </p:txBody>
      </p:sp>
      <p:sp>
        <p:nvSpPr>
          <p:cNvPr name="Freeform 20" id="20"/>
          <p:cNvSpPr/>
          <p:nvPr/>
        </p:nvSpPr>
        <p:spPr>
          <a:xfrm flipH="false" flipV="false" rot="0">
            <a:off x="9144000" y="7758374"/>
            <a:ext cx="561025" cy="561025"/>
          </a:xfrm>
          <a:custGeom>
            <a:avLst/>
            <a:gdLst/>
            <a:ahLst/>
            <a:cxnLst/>
            <a:rect r="r" b="b" t="t" l="l"/>
            <a:pathLst>
              <a:path h="561025" w="561025">
                <a:moveTo>
                  <a:pt x="0" y="0"/>
                </a:moveTo>
                <a:lnTo>
                  <a:pt x="561025" y="0"/>
                </a:lnTo>
                <a:lnTo>
                  <a:pt x="561025" y="561026"/>
                </a:lnTo>
                <a:lnTo>
                  <a:pt x="0" y="5610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0254504" y="7660401"/>
            <a:ext cx="7339819" cy="655065"/>
          </a:xfrm>
          <a:prstGeom prst="rect">
            <a:avLst/>
          </a:prstGeom>
        </p:spPr>
        <p:txBody>
          <a:bodyPr anchor="t" rtlCol="false" tIns="0" lIns="0" bIns="0" rIns="0">
            <a:spAutoFit/>
          </a:bodyPr>
          <a:lstStyle/>
          <a:p>
            <a:pPr algn="l">
              <a:lnSpc>
                <a:spcPts val="5369"/>
              </a:lnSpc>
              <a:spcBef>
                <a:spcPct val="0"/>
              </a:spcBef>
            </a:pPr>
            <a:r>
              <a:rPr lang="en-US" b="true" sz="3835">
                <a:solidFill>
                  <a:srgbClr val="1F2020"/>
                </a:solidFill>
                <a:latin typeface="Noto Sans Georgian Bold"/>
                <a:ea typeface="Noto Sans Georgian Bold"/>
                <a:cs typeface="Noto Sans Georgian Bold"/>
                <a:sym typeface="Noto Sans Georgian Bold"/>
              </a:rPr>
              <a:t>Association Rules</a:t>
            </a:r>
          </a:p>
        </p:txBody>
      </p:sp>
      <p:sp>
        <p:nvSpPr>
          <p:cNvPr name="Freeform 22" id="22"/>
          <p:cNvSpPr/>
          <p:nvPr/>
        </p:nvSpPr>
        <p:spPr>
          <a:xfrm flipH="false" flipV="false" rot="0">
            <a:off x="9144000" y="6546926"/>
            <a:ext cx="561025" cy="561025"/>
          </a:xfrm>
          <a:custGeom>
            <a:avLst/>
            <a:gdLst/>
            <a:ahLst/>
            <a:cxnLst/>
            <a:rect r="r" b="b" t="t" l="l"/>
            <a:pathLst>
              <a:path h="561025" w="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3" id="23"/>
          <p:cNvSpPr txBox="true"/>
          <p:nvPr/>
        </p:nvSpPr>
        <p:spPr>
          <a:xfrm rot="0">
            <a:off x="10254504" y="6448952"/>
            <a:ext cx="7339819" cy="658999"/>
          </a:xfrm>
          <a:prstGeom prst="rect">
            <a:avLst/>
          </a:prstGeom>
        </p:spPr>
        <p:txBody>
          <a:bodyPr anchor="t" rtlCol="false" tIns="0" lIns="0" bIns="0" rIns="0">
            <a:spAutoFit/>
          </a:bodyPr>
          <a:lstStyle/>
          <a:p>
            <a:pPr algn="l">
              <a:lnSpc>
                <a:spcPts val="5369"/>
              </a:lnSpc>
              <a:spcBef>
                <a:spcPct val="0"/>
              </a:spcBef>
            </a:pPr>
            <a:r>
              <a:rPr lang="en-US" b="true" sz="3835">
                <a:solidFill>
                  <a:srgbClr val="1F2020"/>
                </a:solidFill>
                <a:latin typeface="Noto Sans Georgian Bold"/>
                <a:ea typeface="Noto Sans Georgian Bold"/>
                <a:cs typeface="Noto Sans Georgian Bold"/>
                <a:sym typeface="Noto Sans Georgian Bold"/>
              </a:rPr>
              <a:t>Hierachical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TextBox 13" id="13"/>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22</a:t>
            </a:r>
          </a:p>
        </p:txBody>
      </p:sp>
      <p:sp>
        <p:nvSpPr>
          <p:cNvPr name="TextBox 14" id="14"/>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K-Means</a:t>
            </a:r>
          </a:p>
        </p:txBody>
      </p:sp>
      <p:sp>
        <p:nvSpPr>
          <p:cNvPr name="Freeform 15" id="15"/>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TextBox 16" id="16"/>
          <p:cNvSpPr txBox="true"/>
          <p:nvPr/>
        </p:nvSpPr>
        <p:spPr>
          <a:xfrm rot="0">
            <a:off x="1056266" y="1150671"/>
            <a:ext cx="3527108"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GIẢI THÍCH DỮ LIỆU</a:t>
            </a:r>
          </a:p>
        </p:txBody>
      </p:sp>
      <p:graphicFrame>
        <p:nvGraphicFramePr>
          <p:cNvPr name="Table 17" id="17"/>
          <p:cNvGraphicFramePr>
            <a:graphicFrameLocks noGrp="true"/>
          </p:cNvGraphicFramePr>
          <p:nvPr/>
        </p:nvGraphicFramePr>
        <p:xfrm>
          <a:off x="2233452" y="1899630"/>
          <a:ext cx="14070151" cy="7690486"/>
        </p:xfrm>
        <a:graphic>
          <a:graphicData uri="http://schemas.openxmlformats.org/drawingml/2006/table">
            <a:tbl>
              <a:tblPr/>
              <a:tblGrid>
                <a:gridCol w="3988708"/>
                <a:gridCol w="10081443"/>
              </a:tblGrid>
              <a:tr h="1222270">
                <a:tc>
                  <a:txBody>
                    <a:bodyPr anchor="t" rtlCol="false"/>
                    <a:lstStyle/>
                    <a:p>
                      <a:pPr algn="l">
                        <a:lnSpc>
                          <a:spcPts val="4200"/>
                        </a:lnSpc>
                        <a:defRPr/>
                      </a:pPr>
                      <a:r>
                        <a:rPr lang="en-US" sz="3000">
                          <a:solidFill>
                            <a:srgbClr val="000000"/>
                          </a:solidFill>
                          <a:latin typeface="Arimo"/>
                          <a:ea typeface="Arimo"/>
                          <a:cs typeface="Arimo"/>
                          <a:sym typeface="Arimo"/>
                        </a:rPr>
                        <a:t>ID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Mã số duy nhất để nhận biết từng học sinh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22270">
                <a:tc>
                  <a:txBody>
                    <a:bodyPr anchor="t" rtlCol="false"/>
                    <a:lstStyle/>
                    <a:p>
                      <a:pPr algn="l">
                        <a:lnSpc>
                          <a:spcPts val="4200"/>
                        </a:lnSpc>
                        <a:defRPr/>
                      </a:pPr>
                      <a:r>
                        <a:rPr lang="en-US" sz="3000">
                          <a:solidFill>
                            <a:srgbClr val="000000"/>
                          </a:solidFill>
                          <a:latin typeface="Noto Sans Georgian"/>
                          <a:ea typeface="Noto Sans Georgian"/>
                          <a:cs typeface="Noto Sans Georgian"/>
                          <a:sym typeface="Noto Sans Georgian"/>
                        </a:rPr>
                        <a:t>Student's Name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Tên của từng học sinh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2549490">
                <a:tc>
                  <a:txBody>
                    <a:bodyPr anchor="t" rtlCol="false"/>
                    <a:lstStyle/>
                    <a:p>
                      <a:pPr algn="l">
                        <a:lnSpc>
                          <a:spcPts val="4200"/>
                        </a:lnSpc>
                        <a:defRPr/>
                      </a:pPr>
                      <a:r>
                        <a:rPr lang="en-US" sz="3000">
                          <a:solidFill>
                            <a:srgbClr val="000000"/>
                          </a:solidFill>
                          <a:latin typeface="Arimo"/>
                          <a:ea typeface="Arimo"/>
                          <a:cs typeface="Arimo"/>
                          <a:sym typeface="Arimo"/>
                        </a:rPr>
                        <a:t>MATH, WRITING, READING SCORE, CHEMISTRY, PHYSICS, BIO</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Điểm số của từng môn học</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22270">
                <a:tc>
                  <a:txBody>
                    <a:bodyPr anchor="t" rtlCol="false"/>
                    <a:lstStyle/>
                    <a:p>
                      <a:pPr algn="l">
                        <a:lnSpc>
                          <a:spcPts val="4200"/>
                        </a:lnSpc>
                        <a:defRPr/>
                      </a:pPr>
                      <a:r>
                        <a:rPr lang="en-US" sz="3000">
                          <a:solidFill>
                            <a:srgbClr val="000000"/>
                          </a:solidFill>
                          <a:latin typeface="Arimo"/>
                          <a:ea typeface="Arimo"/>
                          <a:cs typeface="Arimo"/>
                          <a:sym typeface="Arimo"/>
                        </a:rPr>
                        <a:t>TOTAL</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Tổng điểm của tất cả các môn học</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4185">
                <a:tc>
                  <a:txBody>
                    <a:bodyPr anchor="t" rtlCol="false"/>
                    <a:lstStyle/>
                    <a:p>
                      <a:pPr algn="l">
                        <a:lnSpc>
                          <a:spcPts val="4200"/>
                        </a:lnSpc>
                        <a:defRPr/>
                      </a:pPr>
                      <a:r>
                        <a:rPr lang="en-US" sz="3000">
                          <a:solidFill>
                            <a:srgbClr val="000000"/>
                          </a:solidFill>
                          <a:latin typeface="Arimo"/>
                          <a:ea typeface="Arimo"/>
                          <a:cs typeface="Arimo"/>
                          <a:sym typeface="Arimo"/>
                        </a:rPr>
                        <a:t>Grade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Arimo"/>
                          <a:ea typeface="Arimo"/>
                          <a:cs typeface="Arimo"/>
                          <a:sym typeface="Arimo"/>
                        </a:rPr>
                        <a:t>Điểm tổng kết cuối cùng của học sinh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8" id="18"/>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262951" y="2103714"/>
            <a:ext cx="8467306" cy="5937879"/>
          </a:xfrm>
          <a:custGeom>
            <a:avLst/>
            <a:gdLst/>
            <a:ahLst/>
            <a:cxnLst/>
            <a:rect r="r" b="b" t="t" l="l"/>
            <a:pathLst>
              <a:path h="5937879" w="8467306">
                <a:moveTo>
                  <a:pt x="0" y="0"/>
                </a:moveTo>
                <a:lnTo>
                  <a:pt x="8467306" y="0"/>
                </a:lnTo>
                <a:lnTo>
                  <a:pt x="8467306" y="5937879"/>
                </a:lnTo>
                <a:lnTo>
                  <a:pt x="0" y="5937879"/>
                </a:lnTo>
                <a:lnTo>
                  <a:pt x="0" y="0"/>
                </a:lnTo>
                <a:close/>
              </a:path>
            </a:pathLst>
          </a:custGeom>
          <a:blipFill>
            <a:blip r:embed="rId6"/>
            <a:stretch>
              <a:fillRect l="0" t="-8073" r="-10894" b="-13154"/>
            </a:stretch>
          </a:blipFill>
        </p:spPr>
      </p:sp>
      <p:sp>
        <p:nvSpPr>
          <p:cNvPr name="Freeform 15" id="15"/>
          <p:cNvSpPr/>
          <p:nvPr/>
        </p:nvSpPr>
        <p:spPr>
          <a:xfrm flipH="false" flipV="false" rot="0">
            <a:off x="8940894" y="2246588"/>
            <a:ext cx="8927840" cy="6473623"/>
          </a:xfrm>
          <a:custGeom>
            <a:avLst/>
            <a:gdLst/>
            <a:ahLst/>
            <a:cxnLst/>
            <a:rect r="r" b="b" t="t" l="l"/>
            <a:pathLst>
              <a:path h="6473623" w="8927840">
                <a:moveTo>
                  <a:pt x="0" y="0"/>
                </a:moveTo>
                <a:lnTo>
                  <a:pt x="8927839" y="0"/>
                </a:lnTo>
                <a:lnTo>
                  <a:pt x="8927839" y="6473623"/>
                </a:lnTo>
                <a:lnTo>
                  <a:pt x="0" y="6473623"/>
                </a:lnTo>
                <a:lnTo>
                  <a:pt x="0" y="0"/>
                </a:lnTo>
                <a:close/>
              </a:path>
            </a:pathLst>
          </a:custGeom>
          <a:blipFill>
            <a:blip r:embed="rId7"/>
            <a:stretch>
              <a:fillRect l="0" t="0" r="0" b="0"/>
            </a:stretch>
          </a:blipFill>
        </p:spPr>
      </p:sp>
      <p:sp>
        <p:nvSpPr>
          <p:cNvPr name="TextBox 16" id="16"/>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32</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Hierachical Algorithm</a:t>
            </a:r>
          </a:p>
        </p:txBody>
      </p:sp>
      <p:sp>
        <p:nvSpPr>
          <p:cNvPr name="TextBox 18" id="18"/>
          <p:cNvSpPr txBox="true"/>
          <p:nvPr/>
        </p:nvSpPr>
        <p:spPr>
          <a:xfrm rot="0">
            <a:off x="1028700" y="1076325"/>
            <a:ext cx="3586549"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DEMO ORANGE</a:t>
            </a:r>
          </a:p>
        </p:txBody>
      </p:sp>
      <p:sp>
        <p:nvSpPr>
          <p:cNvPr name="TextBox 19" id="19"/>
          <p:cNvSpPr txBox="true"/>
          <p:nvPr/>
        </p:nvSpPr>
        <p:spPr>
          <a:xfrm rot="0">
            <a:off x="1469662" y="8403728"/>
            <a:ext cx="6291173" cy="1217039"/>
          </a:xfrm>
          <a:prstGeom prst="rect">
            <a:avLst/>
          </a:prstGeom>
        </p:spPr>
        <p:txBody>
          <a:bodyPr anchor="t" rtlCol="false" tIns="0" lIns="0" bIns="0" rIns="0">
            <a:spAutoFit/>
          </a:bodyPr>
          <a:lstStyle/>
          <a:p>
            <a:pPr algn="ctr">
              <a:lnSpc>
                <a:spcPts val="4988"/>
              </a:lnSpc>
              <a:spcBef>
                <a:spcPct val="0"/>
              </a:spcBef>
            </a:pPr>
            <a:r>
              <a:rPr lang="en-US" sz="3563">
                <a:solidFill>
                  <a:srgbClr val="000000"/>
                </a:solidFill>
                <a:latin typeface="Noto Sans Georgian"/>
                <a:ea typeface="Noto Sans Georgian"/>
                <a:cs typeface="Noto Sans Georgian"/>
                <a:sym typeface="Noto Sans Georgian"/>
              </a:rPr>
              <a:t>Ta sẽ tính khoảng cách dựa trên công thức Euclidean</a:t>
            </a:r>
          </a:p>
        </p:txBody>
      </p:sp>
      <p:sp>
        <p:nvSpPr>
          <p:cNvPr name="TextBox 20" id="20"/>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9770123" y="2348679"/>
            <a:ext cx="8133100" cy="6709556"/>
          </a:xfrm>
          <a:custGeom>
            <a:avLst/>
            <a:gdLst/>
            <a:ahLst/>
            <a:cxnLst/>
            <a:rect r="r" b="b" t="t" l="l"/>
            <a:pathLst>
              <a:path h="6709556" w="8133100">
                <a:moveTo>
                  <a:pt x="0" y="0"/>
                </a:moveTo>
                <a:lnTo>
                  <a:pt x="8133100" y="0"/>
                </a:lnTo>
                <a:lnTo>
                  <a:pt x="8133100" y="6709556"/>
                </a:lnTo>
                <a:lnTo>
                  <a:pt x="0" y="6709556"/>
                </a:lnTo>
                <a:lnTo>
                  <a:pt x="0" y="0"/>
                </a:lnTo>
                <a:close/>
              </a:path>
            </a:pathLst>
          </a:custGeom>
          <a:blipFill>
            <a:blip r:embed="rId6"/>
            <a:stretch>
              <a:fillRect l="-352" t="-1243" r="-352" b="0"/>
            </a:stretch>
          </a:blipFill>
        </p:spPr>
      </p:sp>
      <p:sp>
        <p:nvSpPr>
          <p:cNvPr name="Freeform 15" id="15"/>
          <p:cNvSpPr/>
          <p:nvPr/>
        </p:nvSpPr>
        <p:spPr>
          <a:xfrm flipH="false" flipV="false" rot="0">
            <a:off x="291015" y="3018786"/>
            <a:ext cx="9176927" cy="5369341"/>
          </a:xfrm>
          <a:custGeom>
            <a:avLst/>
            <a:gdLst/>
            <a:ahLst/>
            <a:cxnLst/>
            <a:rect r="r" b="b" t="t" l="l"/>
            <a:pathLst>
              <a:path h="5369341" w="9176927">
                <a:moveTo>
                  <a:pt x="0" y="0"/>
                </a:moveTo>
                <a:lnTo>
                  <a:pt x="9176927" y="0"/>
                </a:lnTo>
                <a:lnTo>
                  <a:pt x="9176927" y="5369342"/>
                </a:lnTo>
                <a:lnTo>
                  <a:pt x="0" y="5369342"/>
                </a:lnTo>
                <a:lnTo>
                  <a:pt x="0" y="0"/>
                </a:lnTo>
                <a:close/>
              </a:path>
            </a:pathLst>
          </a:custGeom>
          <a:blipFill>
            <a:blip r:embed="rId7"/>
            <a:stretch>
              <a:fillRect l="0" t="0" r="0" b="0"/>
            </a:stretch>
          </a:blipFill>
        </p:spPr>
      </p:sp>
      <p:sp>
        <p:nvSpPr>
          <p:cNvPr name="TextBox 16" id="16"/>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33</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Hierachical Algorithm</a:t>
            </a:r>
          </a:p>
        </p:txBody>
      </p:sp>
      <p:sp>
        <p:nvSpPr>
          <p:cNvPr name="TextBox 18" id="18"/>
          <p:cNvSpPr txBox="true"/>
          <p:nvPr/>
        </p:nvSpPr>
        <p:spPr>
          <a:xfrm rot="0">
            <a:off x="1028700" y="1076325"/>
            <a:ext cx="3586549"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DEMO ORANGE</a:t>
            </a:r>
          </a:p>
        </p:txBody>
      </p:sp>
      <p:sp>
        <p:nvSpPr>
          <p:cNvPr name="TextBox 19" id="19"/>
          <p:cNvSpPr txBox="true"/>
          <p:nvPr/>
        </p:nvSpPr>
        <p:spPr>
          <a:xfrm rot="0">
            <a:off x="13369836" y="9563617"/>
            <a:ext cx="3737967"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Công Thanh Mỹ</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2390336"/>
            <a:ext cx="11467100" cy="5156199"/>
          </a:xfrm>
          <a:custGeom>
            <a:avLst/>
            <a:gdLst/>
            <a:ahLst/>
            <a:cxnLst/>
            <a:rect r="r" b="b" t="t" l="l"/>
            <a:pathLst>
              <a:path h="5156199" w="11467100">
                <a:moveTo>
                  <a:pt x="0" y="0"/>
                </a:moveTo>
                <a:lnTo>
                  <a:pt x="11467100" y="0"/>
                </a:lnTo>
                <a:lnTo>
                  <a:pt x="11467100" y="5156200"/>
                </a:lnTo>
                <a:lnTo>
                  <a:pt x="0" y="5156200"/>
                </a:lnTo>
                <a:lnTo>
                  <a:pt x="0" y="0"/>
                </a:lnTo>
                <a:close/>
              </a:path>
            </a:pathLst>
          </a:custGeom>
          <a:blipFill>
            <a:blip r:embed="rId4"/>
            <a:stretch>
              <a:fillRect l="0" t="-733" r="0" b="-733"/>
            </a:stretch>
          </a:blipFill>
        </p:spPr>
      </p:sp>
      <p:sp>
        <p:nvSpPr>
          <p:cNvPr name="Freeform 13" id="13"/>
          <p:cNvSpPr/>
          <p:nvPr/>
        </p:nvSpPr>
        <p:spPr>
          <a:xfrm flipH="false" flipV="false" rot="0">
            <a:off x="1961561" y="2656093"/>
            <a:ext cx="11158249" cy="4632433"/>
          </a:xfrm>
          <a:custGeom>
            <a:avLst/>
            <a:gdLst/>
            <a:ahLst/>
            <a:cxnLst/>
            <a:rect r="r" b="b" t="t" l="l"/>
            <a:pathLst>
              <a:path h="4632433" w="11158249">
                <a:moveTo>
                  <a:pt x="0" y="0"/>
                </a:moveTo>
                <a:lnTo>
                  <a:pt x="11158249" y="0"/>
                </a:lnTo>
                <a:lnTo>
                  <a:pt x="11158249" y="4632434"/>
                </a:lnTo>
                <a:lnTo>
                  <a:pt x="0" y="4632434"/>
                </a:lnTo>
                <a:lnTo>
                  <a:pt x="0" y="0"/>
                </a:lnTo>
                <a:close/>
              </a:path>
            </a:pathLst>
          </a:custGeom>
          <a:blipFill>
            <a:blip r:embed="rId5"/>
            <a:stretch>
              <a:fillRect l="0" t="-733" r="0" b="-733"/>
            </a:stretch>
          </a:blipFill>
        </p:spPr>
      </p:sp>
      <p:sp>
        <p:nvSpPr>
          <p:cNvPr name="Freeform 14" id="14"/>
          <p:cNvSpPr/>
          <p:nvPr/>
        </p:nvSpPr>
        <p:spPr>
          <a:xfrm flipH="false" flipV="false" rot="0">
            <a:off x="842873" y="2442013"/>
            <a:ext cx="1118687" cy="1112921"/>
          </a:xfrm>
          <a:custGeom>
            <a:avLst/>
            <a:gdLst/>
            <a:ahLst/>
            <a:cxnLst/>
            <a:rect r="r" b="b" t="t" l="l"/>
            <a:pathLst>
              <a:path h="1112921" w="1118687">
                <a:moveTo>
                  <a:pt x="0" y="0"/>
                </a:moveTo>
                <a:lnTo>
                  <a:pt x="1118688" y="0"/>
                </a:lnTo>
                <a:lnTo>
                  <a:pt x="1118688" y="1112921"/>
                </a:lnTo>
                <a:lnTo>
                  <a:pt x="0" y="1112921"/>
                </a:lnTo>
                <a:lnTo>
                  <a:pt x="0" y="0"/>
                </a:lnTo>
                <a:close/>
              </a:path>
            </a:pathLst>
          </a:custGeom>
          <a:blipFill>
            <a:blip r:embed="rId6"/>
            <a:stretch>
              <a:fillRect l="0" t="0" r="0" b="0"/>
            </a:stretch>
          </a:blipFill>
        </p:spPr>
      </p:sp>
      <p:grpSp>
        <p:nvGrpSpPr>
          <p:cNvPr name="Group 15" id="15"/>
          <p:cNvGrpSpPr/>
          <p:nvPr/>
        </p:nvGrpSpPr>
        <p:grpSpPr>
          <a:xfrm rot="0">
            <a:off x="14022179" y="128423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02217" y="5633430"/>
            <a:ext cx="2106642" cy="2106642"/>
          </a:xfrm>
          <a:custGeom>
            <a:avLst/>
            <a:gdLst/>
            <a:ahLst/>
            <a:cxnLst/>
            <a:rect r="r" b="b" t="t" l="l"/>
            <a:pathLst>
              <a:path h="2106642" w="2106642">
                <a:moveTo>
                  <a:pt x="0" y="0"/>
                </a:moveTo>
                <a:lnTo>
                  <a:pt x="2106641" y="0"/>
                </a:lnTo>
                <a:lnTo>
                  <a:pt x="2106641" y="2106642"/>
                </a:lnTo>
                <a:lnTo>
                  <a:pt x="0" y="2106642"/>
                </a:lnTo>
                <a:lnTo>
                  <a:pt x="0" y="0"/>
                </a:lnTo>
                <a:close/>
              </a:path>
            </a:pathLst>
          </a:custGeom>
          <a:blipFill>
            <a:blip r:embed="rId7"/>
            <a:stretch>
              <a:fillRect l="0" t="0" r="0" b="0"/>
            </a:stretch>
          </a:blipFill>
        </p:spPr>
      </p:sp>
      <p:sp>
        <p:nvSpPr>
          <p:cNvPr name="TextBox 19" id="19"/>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35</a:t>
            </a:r>
          </a:p>
        </p:txBody>
      </p:sp>
      <p:sp>
        <p:nvSpPr>
          <p:cNvPr name="TextBox 20" id="20"/>
          <p:cNvSpPr txBox="true"/>
          <p:nvPr/>
        </p:nvSpPr>
        <p:spPr>
          <a:xfrm rot="0">
            <a:off x="3088143" y="4157950"/>
            <a:ext cx="9407658" cy="1475480"/>
          </a:xfrm>
          <a:prstGeom prst="rect">
            <a:avLst/>
          </a:prstGeom>
        </p:spPr>
        <p:txBody>
          <a:bodyPr anchor="t" rtlCol="false" tIns="0" lIns="0" bIns="0" rIns="0">
            <a:spAutoFit/>
          </a:bodyPr>
          <a:lstStyle/>
          <a:p>
            <a:pPr algn="l">
              <a:lnSpc>
                <a:spcPts val="11377"/>
              </a:lnSpc>
            </a:pPr>
            <a:r>
              <a:rPr lang="en-US" sz="10343" b="true">
                <a:solidFill>
                  <a:srgbClr val="1178BE"/>
                </a:solidFill>
                <a:latin typeface="Barlow Condensed Bold"/>
                <a:ea typeface="Barlow Condensed Bold"/>
                <a:cs typeface="Barlow Condensed Bold"/>
                <a:sym typeface="Barlow Condensed Bold"/>
              </a:rPr>
              <a:t>ASSOCIATION RULES</a:t>
            </a:r>
          </a:p>
        </p:txBody>
      </p:sp>
      <p:sp>
        <p:nvSpPr>
          <p:cNvPr name="TextBox 21" id="21"/>
          <p:cNvSpPr txBox="true"/>
          <p:nvPr/>
        </p:nvSpPr>
        <p:spPr>
          <a:xfrm rot="0">
            <a:off x="14819972" y="1780420"/>
            <a:ext cx="1488858" cy="1875172"/>
          </a:xfrm>
          <a:prstGeom prst="rect">
            <a:avLst/>
          </a:prstGeom>
        </p:spPr>
        <p:txBody>
          <a:bodyPr anchor="t" rtlCol="false" tIns="0" lIns="0" bIns="0" rIns="0">
            <a:spAutoFit/>
          </a:bodyPr>
          <a:lstStyle/>
          <a:p>
            <a:pPr algn="l">
              <a:lnSpc>
                <a:spcPts val="14455"/>
              </a:lnSpc>
            </a:pPr>
            <a:r>
              <a:rPr lang="en-US" sz="13141" b="true">
                <a:solidFill>
                  <a:srgbClr val="FFFFFF"/>
                </a:solidFill>
                <a:latin typeface="Barlow Condensed Bold"/>
                <a:ea typeface="Barlow Condensed Bold"/>
                <a:cs typeface="Barlow Condensed Bold"/>
                <a:sym typeface="Barlow Condensed Bold"/>
              </a:rPr>
              <a:t>05</a:t>
            </a:r>
          </a:p>
        </p:txBody>
      </p:sp>
      <p:sp>
        <p:nvSpPr>
          <p:cNvPr name="TextBox 22" id="22"/>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23" id="23"/>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10079947" y="1802693"/>
            <a:ext cx="6794398" cy="7060596"/>
          </a:xfrm>
          <a:custGeom>
            <a:avLst/>
            <a:gdLst/>
            <a:ahLst/>
            <a:cxnLst/>
            <a:rect r="r" b="b" t="t" l="l"/>
            <a:pathLst>
              <a:path h="7060596" w="6794398">
                <a:moveTo>
                  <a:pt x="0" y="0"/>
                </a:moveTo>
                <a:lnTo>
                  <a:pt x="6794398" y="0"/>
                </a:lnTo>
                <a:lnTo>
                  <a:pt x="6794398" y="7060596"/>
                </a:lnTo>
                <a:lnTo>
                  <a:pt x="0" y="7060596"/>
                </a:lnTo>
                <a:lnTo>
                  <a:pt x="0" y="0"/>
                </a:lnTo>
                <a:close/>
              </a:path>
            </a:pathLst>
          </a:custGeom>
          <a:blipFill>
            <a:blip r:embed="rId5"/>
            <a:stretch>
              <a:fillRect l="0" t="0"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36</a:t>
            </a:r>
          </a:p>
        </p:txBody>
      </p:sp>
      <p:sp>
        <p:nvSpPr>
          <p:cNvPr name="TextBox 15" id="15"/>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6" id="16"/>
          <p:cNvSpPr txBox="true"/>
          <p:nvPr/>
        </p:nvSpPr>
        <p:spPr>
          <a:xfrm rot="0">
            <a:off x="1115396" y="1158578"/>
            <a:ext cx="7614861" cy="1068030"/>
          </a:xfrm>
          <a:prstGeom prst="rect">
            <a:avLst/>
          </a:prstGeom>
        </p:spPr>
        <p:txBody>
          <a:bodyPr anchor="t" rtlCol="false" tIns="0" lIns="0" bIns="0" rIns="0">
            <a:spAutoFit/>
          </a:bodyPr>
          <a:lstStyle/>
          <a:p>
            <a:pPr algn="l">
              <a:lnSpc>
                <a:spcPts val="8136"/>
              </a:lnSpc>
            </a:pPr>
            <a:r>
              <a:rPr lang="en-US" sz="7396" b="true">
                <a:solidFill>
                  <a:srgbClr val="1178BE"/>
                </a:solidFill>
                <a:latin typeface="Barlow Condensed Bold"/>
                <a:ea typeface="Barlow Condensed Bold"/>
                <a:cs typeface="Barlow Condensed Bold"/>
                <a:sym typeface="Barlow Condensed Bold"/>
              </a:rPr>
              <a:t>Association Rules là gì</a:t>
            </a:r>
          </a:p>
        </p:txBody>
      </p:sp>
      <p:sp>
        <p:nvSpPr>
          <p:cNvPr name="TextBox 17" id="17"/>
          <p:cNvSpPr txBox="true"/>
          <p:nvPr/>
        </p:nvSpPr>
        <p:spPr>
          <a:xfrm rot="0">
            <a:off x="1489863" y="2795887"/>
            <a:ext cx="7027776" cy="5802169"/>
          </a:xfrm>
          <a:prstGeom prst="rect">
            <a:avLst/>
          </a:prstGeom>
        </p:spPr>
        <p:txBody>
          <a:bodyPr anchor="t" rtlCol="false" tIns="0" lIns="0" bIns="0" rIns="0">
            <a:spAutoFit/>
          </a:bodyPr>
          <a:lstStyle/>
          <a:p>
            <a:pPr algn="just">
              <a:lnSpc>
                <a:spcPts val="5170"/>
              </a:lnSpc>
            </a:pPr>
            <a:r>
              <a:rPr lang="en-US" sz="3693">
                <a:solidFill>
                  <a:srgbClr val="000000"/>
                </a:solidFill>
                <a:latin typeface="Noto Sans Georgian"/>
                <a:ea typeface="Noto Sans Georgian"/>
                <a:cs typeface="Noto Sans Georgian"/>
                <a:sym typeface="Noto Sans Georgian"/>
              </a:rPr>
              <a:t>Association Rule là một phương pháp phân tích dữ liệu dùng để </a:t>
            </a:r>
            <a:r>
              <a:rPr lang="en-US" sz="3693" b="true">
                <a:solidFill>
                  <a:srgbClr val="000000"/>
                </a:solidFill>
                <a:latin typeface="Noto Sans Georgian Bold"/>
                <a:ea typeface="Noto Sans Georgian Bold"/>
                <a:cs typeface="Noto Sans Georgian Bold"/>
                <a:sym typeface="Noto Sans Georgian Bold"/>
              </a:rPr>
              <a:t>phát hiện những mẫu liên quan và các quy tắc kết hợp </a:t>
            </a:r>
            <a:r>
              <a:rPr lang="en-US" sz="3693">
                <a:solidFill>
                  <a:srgbClr val="000000"/>
                </a:solidFill>
                <a:latin typeface="Noto Sans Georgian"/>
                <a:ea typeface="Noto Sans Georgian"/>
                <a:cs typeface="Noto Sans Georgian"/>
                <a:sym typeface="Noto Sans Georgian"/>
              </a:rPr>
              <a:t>giữa các yếu tố trong tập dữ liệu, từ đó giúp đưa ra các quyết định và dự đoán trong nhiều lĩnh vực khác nhau.</a:t>
            </a:r>
          </a:p>
          <a:p>
            <a:pPr algn="just">
              <a:lnSpc>
                <a:spcPts val="5170"/>
              </a:lnSpc>
              <a:spcBef>
                <a:spcPct val="0"/>
              </a:spcBef>
            </a:pPr>
          </a:p>
        </p:txBody>
      </p:sp>
      <p:grpSp>
        <p:nvGrpSpPr>
          <p:cNvPr name="Group 18" id="18"/>
          <p:cNvGrpSpPr/>
          <p:nvPr/>
        </p:nvGrpSpPr>
        <p:grpSpPr>
          <a:xfrm rot="0">
            <a:off x="16433482" y="1664017"/>
            <a:ext cx="561022" cy="431482"/>
            <a:chOff x="0" y="0"/>
            <a:chExt cx="748030" cy="575310"/>
          </a:xfrm>
        </p:grpSpPr>
        <p:sp>
          <p:nvSpPr>
            <p:cNvPr name="Freeform 19" id="19"/>
            <p:cNvSpPr/>
            <p:nvPr/>
          </p:nvSpPr>
          <p:spPr>
            <a:xfrm flipH="false" flipV="false" rot="0">
              <a:off x="49530" y="44450"/>
              <a:ext cx="654050" cy="487680"/>
            </a:xfrm>
            <a:custGeom>
              <a:avLst/>
              <a:gdLst/>
              <a:ahLst/>
              <a:cxnLst/>
              <a:rect r="r" b="b" t="t" l="l"/>
              <a:pathLst>
                <a:path h="487680" w="654050">
                  <a:moveTo>
                    <a:pt x="607060" y="148590"/>
                  </a:moveTo>
                  <a:cubicBezTo>
                    <a:pt x="394970" y="246380"/>
                    <a:pt x="378460" y="284480"/>
                    <a:pt x="340360" y="320040"/>
                  </a:cubicBezTo>
                  <a:cubicBezTo>
                    <a:pt x="289560" y="368300"/>
                    <a:pt x="209550" y="464820"/>
                    <a:pt x="152400" y="478790"/>
                  </a:cubicBezTo>
                  <a:cubicBezTo>
                    <a:pt x="113030" y="487680"/>
                    <a:pt x="64770" y="472440"/>
                    <a:pt x="39370" y="450850"/>
                  </a:cubicBezTo>
                  <a:cubicBezTo>
                    <a:pt x="15240" y="429260"/>
                    <a:pt x="0" y="384810"/>
                    <a:pt x="1270" y="349250"/>
                  </a:cubicBezTo>
                  <a:cubicBezTo>
                    <a:pt x="1270" y="309880"/>
                    <a:pt x="24130" y="250190"/>
                    <a:pt x="50800" y="227330"/>
                  </a:cubicBezTo>
                  <a:cubicBezTo>
                    <a:pt x="71120" y="208280"/>
                    <a:pt x="96520" y="210820"/>
                    <a:pt x="129540" y="205740"/>
                  </a:cubicBezTo>
                  <a:cubicBezTo>
                    <a:pt x="187960" y="198120"/>
                    <a:pt x="320040" y="182880"/>
                    <a:pt x="368300" y="203200"/>
                  </a:cubicBezTo>
                  <a:cubicBezTo>
                    <a:pt x="394970" y="214630"/>
                    <a:pt x="412750" y="238760"/>
                    <a:pt x="420370" y="257810"/>
                  </a:cubicBezTo>
                  <a:cubicBezTo>
                    <a:pt x="426720" y="274320"/>
                    <a:pt x="424180" y="293370"/>
                    <a:pt x="417830" y="308610"/>
                  </a:cubicBezTo>
                  <a:cubicBezTo>
                    <a:pt x="411480" y="323850"/>
                    <a:pt x="400050" y="340360"/>
                    <a:pt x="384810" y="347980"/>
                  </a:cubicBezTo>
                  <a:cubicBezTo>
                    <a:pt x="365760" y="356870"/>
                    <a:pt x="328930" y="359410"/>
                    <a:pt x="309880" y="353060"/>
                  </a:cubicBezTo>
                  <a:cubicBezTo>
                    <a:pt x="293370" y="346710"/>
                    <a:pt x="280670" y="331470"/>
                    <a:pt x="271780" y="317500"/>
                  </a:cubicBezTo>
                  <a:cubicBezTo>
                    <a:pt x="264160" y="303530"/>
                    <a:pt x="261620" y="283210"/>
                    <a:pt x="264160" y="266700"/>
                  </a:cubicBezTo>
                  <a:cubicBezTo>
                    <a:pt x="266700" y="251460"/>
                    <a:pt x="275590" y="232410"/>
                    <a:pt x="288290" y="220980"/>
                  </a:cubicBezTo>
                  <a:cubicBezTo>
                    <a:pt x="299720" y="210820"/>
                    <a:pt x="317500" y="200660"/>
                    <a:pt x="334010" y="199390"/>
                  </a:cubicBezTo>
                  <a:cubicBezTo>
                    <a:pt x="354330" y="199390"/>
                    <a:pt x="389890" y="210820"/>
                    <a:pt x="403860" y="227330"/>
                  </a:cubicBezTo>
                  <a:cubicBezTo>
                    <a:pt x="419100" y="243840"/>
                    <a:pt x="426720" y="279400"/>
                    <a:pt x="420370" y="300990"/>
                  </a:cubicBezTo>
                  <a:cubicBezTo>
                    <a:pt x="415290" y="322580"/>
                    <a:pt x="394970" y="344170"/>
                    <a:pt x="369570" y="355600"/>
                  </a:cubicBezTo>
                  <a:cubicBezTo>
                    <a:pt x="328930" y="373380"/>
                    <a:pt x="229870" y="370840"/>
                    <a:pt x="185420" y="360680"/>
                  </a:cubicBezTo>
                  <a:cubicBezTo>
                    <a:pt x="156210" y="353060"/>
                    <a:pt x="120650" y="344170"/>
                    <a:pt x="118110" y="323850"/>
                  </a:cubicBezTo>
                  <a:cubicBezTo>
                    <a:pt x="111760" y="280670"/>
                    <a:pt x="288290" y="139700"/>
                    <a:pt x="369570" y="85090"/>
                  </a:cubicBezTo>
                  <a:cubicBezTo>
                    <a:pt x="431800" y="44450"/>
                    <a:pt x="506730" y="16510"/>
                    <a:pt x="549910" y="7620"/>
                  </a:cubicBezTo>
                  <a:cubicBezTo>
                    <a:pt x="572770" y="2540"/>
                    <a:pt x="588010" y="0"/>
                    <a:pt x="604520" y="6350"/>
                  </a:cubicBezTo>
                  <a:cubicBezTo>
                    <a:pt x="619760" y="11430"/>
                    <a:pt x="637540" y="25400"/>
                    <a:pt x="645160" y="40640"/>
                  </a:cubicBezTo>
                  <a:cubicBezTo>
                    <a:pt x="654050" y="59690"/>
                    <a:pt x="654050" y="93980"/>
                    <a:pt x="646430" y="111760"/>
                  </a:cubicBezTo>
                  <a:cubicBezTo>
                    <a:pt x="640080" y="128270"/>
                    <a:pt x="607060" y="148590"/>
                    <a:pt x="607060" y="148590"/>
                  </a:cubicBezTo>
                </a:path>
              </a:pathLst>
            </a:custGeom>
            <a:solidFill>
              <a:srgbClr val="FFFFFF"/>
            </a:solidFill>
            <a:ln cap="sq">
              <a:noFill/>
              <a:prstDash val="solid"/>
              <a:miter/>
            </a:ln>
          </p:spPr>
        </p:sp>
      </p:grpSp>
      <p:grpSp>
        <p:nvGrpSpPr>
          <p:cNvPr name="Group 20" id="20"/>
          <p:cNvGrpSpPr/>
          <p:nvPr/>
        </p:nvGrpSpPr>
        <p:grpSpPr>
          <a:xfrm rot="0">
            <a:off x="17091660" y="2519362"/>
            <a:ext cx="184785" cy="189548"/>
            <a:chOff x="0" y="0"/>
            <a:chExt cx="246380" cy="252730"/>
          </a:xfrm>
        </p:grpSpPr>
        <p:sp>
          <p:nvSpPr>
            <p:cNvPr name="Freeform 21" id="21"/>
            <p:cNvSpPr/>
            <p:nvPr/>
          </p:nvSpPr>
          <p:spPr>
            <a:xfrm flipH="false" flipV="false" rot="0">
              <a:off x="44450" y="49530"/>
              <a:ext cx="148590" cy="154940"/>
            </a:xfrm>
            <a:custGeom>
              <a:avLst/>
              <a:gdLst/>
              <a:ahLst/>
              <a:cxnLst/>
              <a:rect r="r" b="b" t="t" l="l"/>
              <a:pathLst>
                <a:path h="154940" w="148590">
                  <a:moveTo>
                    <a:pt x="148590" y="53340"/>
                  </a:moveTo>
                  <a:cubicBezTo>
                    <a:pt x="146050" y="107950"/>
                    <a:pt x="123190" y="135890"/>
                    <a:pt x="107950" y="146050"/>
                  </a:cubicBezTo>
                  <a:cubicBezTo>
                    <a:pt x="96520" y="152400"/>
                    <a:pt x="85090" y="154940"/>
                    <a:pt x="71120" y="152400"/>
                  </a:cubicBezTo>
                  <a:cubicBezTo>
                    <a:pt x="53340" y="148590"/>
                    <a:pt x="21590" y="133350"/>
                    <a:pt x="11430" y="115570"/>
                  </a:cubicBezTo>
                  <a:cubicBezTo>
                    <a:pt x="0" y="97790"/>
                    <a:pt x="1270" y="62230"/>
                    <a:pt x="6350" y="44450"/>
                  </a:cubicBezTo>
                  <a:cubicBezTo>
                    <a:pt x="11430" y="31750"/>
                    <a:pt x="20320" y="24130"/>
                    <a:pt x="29210" y="16510"/>
                  </a:cubicBezTo>
                  <a:cubicBezTo>
                    <a:pt x="38100" y="889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name="Group 22" id="22"/>
          <p:cNvGrpSpPr/>
          <p:nvPr/>
        </p:nvGrpSpPr>
        <p:grpSpPr>
          <a:xfrm rot="0">
            <a:off x="16485870" y="1487805"/>
            <a:ext cx="538162" cy="1267777"/>
            <a:chOff x="0" y="0"/>
            <a:chExt cx="717550" cy="1690370"/>
          </a:xfrm>
        </p:grpSpPr>
        <p:sp>
          <p:nvSpPr>
            <p:cNvPr name="Freeform 23" id="23"/>
            <p:cNvSpPr/>
            <p:nvPr/>
          </p:nvSpPr>
          <p:spPr>
            <a:xfrm flipH="false" flipV="false" rot="0">
              <a:off x="29210" y="46990"/>
              <a:ext cx="643890" cy="1595120"/>
            </a:xfrm>
            <a:custGeom>
              <a:avLst/>
              <a:gdLst/>
              <a:ahLst/>
              <a:cxnLst/>
              <a:rect r="r" b="b" t="t" l="l"/>
              <a:pathLst>
                <a:path h="1595120" w="643890">
                  <a:moveTo>
                    <a:pt x="330200" y="97790"/>
                  </a:moveTo>
                  <a:cubicBezTo>
                    <a:pt x="256540" y="422910"/>
                    <a:pt x="274320" y="695960"/>
                    <a:pt x="264160" y="815340"/>
                  </a:cubicBezTo>
                  <a:cubicBezTo>
                    <a:pt x="257810" y="876300"/>
                    <a:pt x="252730" y="951230"/>
                    <a:pt x="242570" y="953770"/>
                  </a:cubicBezTo>
                  <a:cubicBezTo>
                    <a:pt x="237490" y="955040"/>
                    <a:pt x="232410" y="934720"/>
                    <a:pt x="227330" y="935990"/>
                  </a:cubicBezTo>
                  <a:cubicBezTo>
                    <a:pt x="220980" y="937260"/>
                    <a:pt x="218440" y="972820"/>
                    <a:pt x="209550" y="984250"/>
                  </a:cubicBezTo>
                  <a:cubicBezTo>
                    <a:pt x="201930" y="994410"/>
                    <a:pt x="193040" y="1002030"/>
                    <a:pt x="180340" y="1004570"/>
                  </a:cubicBezTo>
                  <a:cubicBezTo>
                    <a:pt x="162560" y="1008380"/>
                    <a:pt x="128270" y="1005840"/>
                    <a:pt x="111760" y="996950"/>
                  </a:cubicBezTo>
                  <a:cubicBezTo>
                    <a:pt x="97790" y="988060"/>
                    <a:pt x="91440" y="972820"/>
                    <a:pt x="82550" y="953770"/>
                  </a:cubicBezTo>
                  <a:cubicBezTo>
                    <a:pt x="68580" y="923290"/>
                    <a:pt x="59690" y="876300"/>
                    <a:pt x="50800" y="826770"/>
                  </a:cubicBezTo>
                  <a:cubicBezTo>
                    <a:pt x="38100" y="762000"/>
                    <a:pt x="24130" y="668020"/>
                    <a:pt x="21590" y="595630"/>
                  </a:cubicBezTo>
                  <a:cubicBezTo>
                    <a:pt x="17780" y="532130"/>
                    <a:pt x="0" y="454660"/>
                    <a:pt x="26670" y="417830"/>
                  </a:cubicBezTo>
                  <a:cubicBezTo>
                    <a:pt x="48260" y="387350"/>
                    <a:pt x="105410" y="375920"/>
                    <a:pt x="144780" y="373380"/>
                  </a:cubicBezTo>
                  <a:cubicBezTo>
                    <a:pt x="182880" y="370840"/>
                    <a:pt x="228600" y="382270"/>
                    <a:pt x="260350" y="398780"/>
                  </a:cubicBezTo>
                  <a:cubicBezTo>
                    <a:pt x="289560" y="414020"/>
                    <a:pt x="306070" y="439420"/>
                    <a:pt x="328930" y="466090"/>
                  </a:cubicBezTo>
                  <a:cubicBezTo>
                    <a:pt x="360680" y="500380"/>
                    <a:pt x="406400" y="552450"/>
                    <a:pt x="427990" y="591820"/>
                  </a:cubicBezTo>
                  <a:cubicBezTo>
                    <a:pt x="443230" y="622300"/>
                    <a:pt x="449580" y="646430"/>
                    <a:pt x="455930" y="679450"/>
                  </a:cubicBezTo>
                  <a:cubicBezTo>
                    <a:pt x="462280" y="716280"/>
                    <a:pt x="478790" y="772160"/>
                    <a:pt x="461010" y="803910"/>
                  </a:cubicBezTo>
                  <a:cubicBezTo>
                    <a:pt x="439420" y="838200"/>
                    <a:pt x="359410" y="875030"/>
                    <a:pt x="322580" y="872490"/>
                  </a:cubicBezTo>
                  <a:cubicBezTo>
                    <a:pt x="295910" y="869950"/>
                    <a:pt x="278130" y="848360"/>
                    <a:pt x="256540" y="826770"/>
                  </a:cubicBezTo>
                  <a:cubicBezTo>
                    <a:pt x="226060" y="795020"/>
                    <a:pt x="186690" y="731520"/>
                    <a:pt x="167640" y="689610"/>
                  </a:cubicBezTo>
                  <a:cubicBezTo>
                    <a:pt x="152400" y="657860"/>
                    <a:pt x="153670" y="633730"/>
                    <a:pt x="139700" y="601980"/>
                  </a:cubicBezTo>
                  <a:cubicBezTo>
                    <a:pt x="121920" y="561340"/>
                    <a:pt x="73660" y="505460"/>
                    <a:pt x="63500" y="469900"/>
                  </a:cubicBezTo>
                  <a:cubicBezTo>
                    <a:pt x="57150" y="448310"/>
                    <a:pt x="55880" y="430530"/>
                    <a:pt x="60960" y="414020"/>
                  </a:cubicBezTo>
                  <a:cubicBezTo>
                    <a:pt x="66040" y="397510"/>
                    <a:pt x="81280" y="379730"/>
                    <a:pt x="96520" y="370840"/>
                  </a:cubicBezTo>
                  <a:cubicBezTo>
                    <a:pt x="111760" y="361950"/>
                    <a:pt x="134620" y="358140"/>
                    <a:pt x="151130" y="361950"/>
                  </a:cubicBezTo>
                  <a:cubicBezTo>
                    <a:pt x="168910" y="365760"/>
                    <a:pt x="182880" y="375920"/>
                    <a:pt x="198120" y="392430"/>
                  </a:cubicBezTo>
                  <a:cubicBezTo>
                    <a:pt x="222250" y="415290"/>
                    <a:pt x="246380" y="454660"/>
                    <a:pt x="269240" y="496570"/>
                  </a:cubicBezTo>
                  <a:cubicBezTo>
                    <a:pt x="298450" y="553720"/>
                    <a:pt x="317500" y="641350"/>
                    <a:pt x="353060" y="707390"/>
                  </a:cubicBezTo>
                  <a:cubicBezTo>
                    <a:pt x="388620" y="770890"/>
                    <a:pt x="464820" y="842010"/>
                    <a:pt x="480060" y="886460"/>
                  </a:cubicBezTo>
                  <a:cubicBezTo>
                    <a:pt x="487680" y="906780"/>
                    <a:pt x="488950" y="922020"/>
                    <a:pt x="485140" y="937260"/>
                  </a:cubicBezTo>
                  <a:cubicBezTo>
                    <a:pt x="480060" y="953770"/>
                    <a:pt x="468630" y="971550"/>
                    <a:pt x="454660" y="980440"/>
                  </a:cubicBezTo>
                  <a:cubicBezTo>
                    <a:pt x="436880" y="989330"/>
                    <a:pt x="408940" y="994410"/>
                    <a:pt x="386080" y="986790"/>
                  </a:cubicBezTo>
                  <a:cubicBezTo>
                    <a:pt x="355600" y="975360"/>
                    <a:pt x="317500" y="929640"/>
                    <a:pt x="297180" y="897890"/>
                  </a:cubicBezTo>
                  <a:cubicBezTo>
                    <a:pt x="278130" y="868680"/>
                    <a:pt x="276860" y="830580"/>
                    <a:pt x="260350" y="802640"/>
                  </a:cubicBezTo>
                  <a:cubicBezTo>
                    <a:pt x="243840" y="775970"/>
                    <a:pt x="213360" y="758190"/>
                    <a:pt x="198120" y="732790"/>
                  </a:cubicBezTo>
                  <a:cubicBezTo>
                    <a:pt x="182880" y="706120"/>
                    <a:pt x="177800" y="678180"/>
                    <a:pt x="170180" y="647700"/>
                  </a:cubicBezTo>
                  <a:cubicBezTo>
                    <a:pt x="160020" y="610870"/>
                    <a:pt x="162560" y="562610"/>
                    <a:pt x="149860" y="525780"/>
                  </a:cubicBezTo>
                  <a:cubicBezTo>
                    <a:pt x="139700" y="492760"/>
                    <a:pt x="111760" y="461010"/>
                    <a:pt x="104140" y="436880"/>
                  </a:cubicBezTo>
                  <a:cubicBezTo>
                    <a:pt x="100330" y="421640"/>
                    <a:pt x="99060" y="411480"/>
                    <a:pt x="101600" y="398780"/>
                  </a:cubicBezTo>
                  <a:cubicBezTo>
                    <a:pt x="102870" y="386080"/>
                    <a:pt x="107950" y="373380"/>
                    <a:pt x="116840" y="363220"/>
                  </a:cubicBezTo>
                  <a:cubicBezTo>
                    <a:pt x="127000" y="351790"/>
                    <a:pt x="148590" y="337820"/>
                    <a:pt x="163830" y="334010"/>
                  </a:cubicBezTo>
                  <a:cubicBezTo>
                    <a:pt x="176530" y="330200"/>
                    <a:pt x="189230" y="330200"/>
                    <a:pt x="201930" y="335280"/>
                  </a:cubicBezTo>
                  <a:cubicBezTo>
                    <a:pt x="217170" y="340360"/>
                    <a:pt x="234950" y="351790"/>
                    <a:pt x="247650" y="368300"/>
                  </a:cubicBezTo>
                  <a:cubicBezTo>
                    <a:pt x="262890" y="391160"/>
                    <a:pt x="264160" y="429260"/>
                    <a:pt x="280670" y="462280"/>
                  </a:cubicBezTo>
                  <a:cubicBezTo>
                    <a:pt x="302260" y="504190"/>
                    <a:pt x="341630" y="537210"/>
                    <a:pt x="373380" y="594360"/>
                  </a:cubicBezTo>
                  <a:cubicBezTo>
                    <a:pt x="422910" y="684530"/>
                    <a:pt x="482600" y="862330"/>
                    <a:pt x="528320" y="957580"/>
                  </a:cubicBezTo>
                  <a:cubicBezTo>
                    <a:pt x="558800" y="1021080"/>
                    <a:pt x="603250" y="1080770"/>
                    <a:pt x="612140" y="1115060"/>
                  </a:cubicBezTo>
                  <a:cubicBezTo>
                    <a:pt x="615950" y="1130300"/>
                    <a:pt x="617220" y="1136650"/>
                    <a:pt x="613410" y="1149350"/>
                  </a:cubicBezTo>
                  <a:cubicBezTo>
                    <a:pt x="608330" y="1165860"/>
                    <a:pt x="589280" y="1192530"/>
                    <a:pt x="571500" y="1200150"/>
                  </a:cubicBezTo>
                  <a:cubicBezTo>
                    <a:pt x="557530" y="1207770"/>
                    <a:pt x="535940" y="1206500"/>
                    <a:pt x="521970" y="1202690"/>
                  </a:cubicBezTo>
                  <a:cubicBezTo>
                    <a:pt x="510540" y="1200150"/>
                    <a:pt x="502920" y="1195070"/>
                    <a:pt x="492760" y="1184910"/>
                  </a:cubicBezTo>
                  <a:cubicBezTo>
                    <a:pt x="472440" y="1165860"/>
                    <a:pt x="443230" y="1127760"/>
                    <a:pt x="421640" y="1089660"/>
                  </a:cubicBezTo>
                  <a:cubicBezTo>
                    <a:pt x="394970" y="1042670"/>
                    <a:pt x="375920" y="972820"/>
                    <a:pt x="349250" y="920750"/>
                  </a:cubicBezTo>
                  <a:cubicBezTo>
                    <a:pt x="325120" y="872490"/>
                    <a:pt x="293370" y="838200"/>
                    <a:pt x="269240" y="784860"/>
                  </a:cubicBezTo>
                  <a:cubicBezTo>
                    <a:pt x="237490" y="713740"/>
                    <a:pt x="184150" y="581660"/>
                    <a:pt x="187960" y="528320"/>
                  </a:cubicBezTo>
                  <a:cubicBezTo>
                    <a:pt x="189230" y="502920"/>
                    <a:pt x="198120" y="485140"/>
                    <a:pt x="212090" y="473710"/>
                  </a:cubicBezTo>
                  <a:cubicBezTo>
                    <a:pt x="226060" y="463550"/>
                    <a:pt x="254000" y="458470"/>
                    <a:pt x="271780" y="463550"/>
                  </a:cubicBezTo>
                  <a:cubicBezTo>
                    <a:pt x="288290" y="468630"/>
                    <a:pt x="308610" y="487680"/>
                    <a:pt x="313690" y="505460"/>
                  </a:cubicBezTo>
                  <a:cubicBezTo>
                    <a:pt x="320040" y="525780"/>
                    <a:pt x="300990" y="549910"/>
                    <a:pt x="297180" y="581660"/>
                  </a:cubicBezTo>
                  <a:cubicBezTo>
                    <a:pt x="289560" y="637540"/>
                    <a:pt x="290830" y="731520"/>
                    <a:pt x="293370" y="808990"/>
                  </a:cubicBezTo>
                  <a:cubicBezTo>
                    <a:pt x="294640" y="889000"/>
                    <a:pt x="321310" y="1012190"/>
                    <a:pt x="312420" y="1052830"/>
                  </a:cubicBezTo>
                  <a:cubicBezTo>
                    <a:pt x="308610" y="1068070"/>
                    <a:pt x="304800" y="1073150"/>
                    <a:pt x="297180" y="1082040"/>
                  </a:cubicBezTo>
                  <a:cubicBezTo>
                    <a:pt x="287020" y="1090930"/>
                    <a:pt x="267970" y="1102360"/>
                    <a:pt x="254000" y="1103630"/>
                  </a:cubicBezTo>
                  <a:cubicBezTo>
                    <a:pt x="238760" y="1106170"/>
                    <a:pt x="218440" y="1101090"/>
                    <a:pt x="207010" y="1092200"/>
                  </a:cubicBezTo>
                  <a:cubicBezTo>
                    <a:pt x="194310" y="1083310"/>
                    <a:pt x="180340" y="1068070"/>
                    <a:pt x="179070" y="1051560"/>
                  </a:cubicBezTo>
                  <a:cubicBezTo>
                    <a:pt x="176530" y="1027430"/>
                    <a:pt x="199390" y="977900"/>
                    <a:pt x="220980" y="956310"/>
                  </a:cubicBezTo>
                  <a:cubicBezTo>
                    <a:pt x="238760" y="937260"/>
                    <a:pt x="264160" y="924560"/>
                    <a:pt x="290830" y="923290"/>
                  </a:cubicBezTo>
                  <a:cubicBezTo>
                    <a:pt x="325120" y="922020"/>
                    <a:pt x="378460" y="941070"/>
                    <a:pt x="410210" y="969010"/>
                  </a:cubicBezTo>
                  <a:cubicBezTo>
                    <a:pt x="445770" y="999490"/>
                    <a:pt x="463550" y="1055370"/>
                    <a:pt x="486410" y="1107440"/>
                  </a:cubicBezTo>
                  <a:cubicBezTo>
                    <a:pt x="515620" y="1169670"/>
                    <a:pt x="538480" y="1259840"/>
                    <a:pt x="566420" y="1320800"/>
                  </a:cubicBezTo>
                  <a:cubicBezTo>
                    <a:pt x="588010" y="1369060"/>
                    <a:pt x="624840" y="1407160"/>
                    <a:pt x="635000" y="1446530"/>
                  </a:cubicBezTo>
                  <a:cubicBezTo>
                    <a:pt x="643890" y="1478280"/>
                    <a:pt x="641350" y="1516380"/>
                    <a:pt x="636270" y="1537970"/>
                  </a:cubicBezTo>
                  <a:cubicBezTo>
                    <a:pt x="632460" y="1550670"/>
                    <a:pt x="628650" y="1559560"/>
                    <a:pt x="619760" y="1568450"/>
                  </a:cubicBezTo>
                  <a:cubicBezTo>
                    <a:pt x="609600" y="1578610"/>
                    <a:pt x="591820" y="1590040"/>
                    <a:pt x="575310" y="1591310"/>
                  </a:cubicBezTo>
                  <a:cubicBezTo>
                    <a:pt x="556260" y="1592580"/>
                    <a:pt x="532130" y="1587500"/>
                    <a:pt x="513080" y="1567180"/>
                  </a:cubicBezTo>
                  <a:cubicBezTo>
                    <a:pt x="466090" y="1521460"/>
                    <a:pt x="412750" y="1334770"/>
                    <a:pt x="384810" y="1233170"/>
                  </a:cubicBezTo>
                  <a:cubicBezTo>
                    <a:pt x="363220" y="1153160"/>
                    <a:pt x="345440" y="1059180"/>
                    <a:pt x="345440" y="1010920"/>
                  </a:cubicBezTo>
                  <a:cubicBezTo>
                    <a:pt x="346710" y="986790"/>
                    <a:pt x="347980" y="972820"/>
                    <a:pt x="356870" y="958850"/>
                  </a:cubicBezTo>
                  <a:cubicBezTo>
                    <a:pt x="367030" y="944880"/>
                    <a:pt x="384810" y="930910"/>
                    <a:pt x="400050" y="927100"/>
                  </a:cubicBezTo>
                  <a:cubicBezTo>
                    <a:pt x="416560" y="922020"/>
                    <a:pt x="439420" y="925830"/>
                    <a:pt x="453390" y="932180"/>
                  </a:cubicBezTo>
                  <a:cubicBezTo>
                    <a:pt x="466090" y="937260"/>
                    <a:pt x="472440" y="943610"/>
                    <a:pt x="481330" y="955040"/>
                  </a:cubicBezTo>
                  <a:cubicBezTo>
                    <a:pt x="497840" y="974090"/>
                    <a:pt x="524510" y="1018540"/>
                    <a:pt x="529590" y="1045210"/>
                  </a:cubicBezTo>
                  <a:cubicBezTo>
                    <a:pt x="532130" y="1065530"/>
                    <a:pt x="527050" y="1084580"/>
                    <a:pt x="520700" y="1098550"/>
                  </a:cubicBezTo>
                  <a:cubicBezTo>
                    <a:pt x="514350" y="1109980"/>
                    <a:pt x="505460" y="1118870"/>
                    <a:pt x="495300" y="1125220"/>
                  </a:cubicBezTo>
                  <a:cubicBezTo>
                    <a:pt x="485140" y="1131570"/>
                    <a:pt x="473710" y="1136650"/>
                    <a:pt x="459740" y="1136650"/>
                  </a:cubicBezTo>
                  <a:cubicBezTo>
                    <a:pt x="444500" y="1136650"/>
                    <a:pt x="422910" y="1135380"/>
                    <a:pt x="408940" y="1121410"/>
                  </a:cubicBezTo>
                  <a:cubicBezTo>
                    <a:pt x="384810" y="1101090"/>
                    <a:pt x="365760" y="1036320"/>
                    <a:pt x="356870" y="996950"/>
                  </a:cubicBezTo>
                  <a:cubicBezTo>
                    <a:pt x="349250" y="962660"/>
                    <a:pt x="342900" y="923290"/>
                    <a:pt x="353060" y="896620"/>
                  </a:cubicBezTo>
                  <a:cubicBezTo>
                    <a:pt x="360680" y="873760"/>
                    <a:pt x="381000" y="849630"/>
                    <a:pt x="401320" y="843280"/>
                  </a:cubicBezTo>
                  <a:cubicBezTo>
                    <a:pt x="421640" y="835660"/>
                    <a:pt x="455930" y="840740"/>
                    <a:pt x="473710" y="852170"/>
                  </a:cubicBezTo>
                  <a:cubicBezTo>
                    <a:pt x="491490" y="864870"/>
                    <a:pt x="505460" y="897890"/>
                    <a:pt x="505460" y="918210"/>
                  </a:cubicBezTo>
                  <a:cubicBezTo>
                    <a:pt x="506730" y="934720"/>
                    <a:pt x="499110" y="952500"/>
                    <a:pt x="488950" y="965200"/>
                  </a:cubicBezTo>
                  <a:cubicBezTo>
                    <a:pt x="478790" y="976630"/>
                    <a:pt x="463550" y="988060"/>
                    <a:pt x="447040" y="991870"/>
                  </a:cubicBezTo>
                  <a:cubicBezTo>
                    <a:pt x="426720" y="994410"/>
                    <a:pt x="392430" y="985520"/>
                    <a:pt x="375920" y="974090"/>
                  </a:cubicBezTo>
                  <a:cubicBezTo>
                    <a:pt x="363220" y="963930"/>
                    <a:pt x="354330" y="946150"/>
                    <a:pt x="351790" y="930910"/>
                  </a:cubicBezTo>
                  <a:cubicBezTo>
                    <a:pt x="349250" y="914400"/>
                    <a:pt x="350520" y="895350"/>
                    <a:pt x="358140" y="881380"/>
                  </a:cubicBezTo>
                  <a:cubicBezTo>
                    <a:pt x="369570" y="863600"/>
                    <a:pt x="396240" y="842010"/>
                    <a:pt x="417830" y="838200"/>
                  </a:cubicBezTo>
                  <a:cubicBezTo>
                    <a:pt x="439420" y="835660"/>
                    <a:pt x="468630" y="844550"/>
                    <a:pt x="486410" y="863600"/>
                  </a:cubicBezTo>
                  <a:cubicBezTo>
                    <a:pt x="514350" y="895350"/>
                    <a:pt x="530860" y="999490"/>
                    <a:pt x="529590" y="1045210"/>
                  </a:cubicBezTo>
                  <a:cubicBezTo>
                    <a:pt x="528320" y="1074420"/>
                    <a:pt x="521970" y="1098550"/>
                    <a:pt x="509270" y="1113790"/>
                  </a:cubicBezTo>
                  <a:cubicBezTo>
                    <a:pt x="497840" y="1126490"/>
                    <a:pt x="477520" y="1135380"/>
                    <a:pt x="459740" y="1136650"/>
                  </a:cubicBezTo>
                  <a:cubicBezTo>
                    <a:pt x="443230" y="1137920"/>
                    <a:pt x="424180" y="1134110"/>
                    <a:pt x="408940" y="1121410"/>
                  </a:cubicBezTo>
                  <a:cubicBezTo>
                    <a:pt x="383540" y="1102360"/>
                    <a:pt x="350520" y="1041400"/>
                    <a:pt x="345440" y="1010920"/>
                  </a:cubicBezTo>
                  <a:cubicBezTo>
                    <a:pt x="342900" y="990600"/>
                    <a:pt x="347980" y="972820"/>
                    <a:pt x="356870" y="958850"/>
                  </a:cubicBezTo>
                  <a:cubicBezTo>
                    <a:pt x="367030" y="944880"/>
                    <a:pt x="384810" y="930910"/>
                    <a:pt x="400050" y="927100"/>
                  </a:cubicBezTo>
                  <a:cubicBezTo>
                    <a:pt x="416560" y="922020"/>
                    <a:pt x="439420" y="924560"/>
                    <a:pt x="453390" y="932180"/>
                  </a:cubicBezTo>
                  <a:cubicBezTo>
                    <a:pt x="468630" y="938530"/>
                    <a:pt x="481330" y="949960"/>
                    <a:pt x="490220" y="971550"/>
                  </a:cubicBezTo>
                  <a:cubicBezTo>
                    <a:pt x="509270" y="1010920"/>
                    <a:pt x="500380" y="1098550"/>
                    <a:pt x="518160" y="1173480"/>
                  </a:cubicBezTo>
                  <a:cubicBezTo>
                    <a:pt x="542290" y="1271270"/>
                    <a:pt x="628650" y="1441450"/>
                    <a:pt x="636270" y="1503680"/>
                  </a:cubicBezTo>
                  <a:cubicBezTo>
                    <a:pt x="638810" y="1526540"/>
                    <a:pt x="636270" y="1540510"/>
                    <a:pt x="629920" y="1553210"/>
                  </a:cubicBezTo>
                  <a:cubicBezTo>
                    <a:pt x="624840" y="1564640"/>
                    <a:pt x="617220" y="1573530"/>
                    <a:pt x="607060" y="1579880"/>
                  </a:cubicBezTo>
                  <a:cubicBezTo>
                    <a:pt x="594360" y="1587500"/>
                    <a:pt x="574040" y="1595120"/>
                    <a:pt x="557530" y="1591310"/>
                  </a:cubicBezTo>
                  <a:cubicBezTo>
                    <a:pt x="538480" y="1587500"/>
                    <a:pt x="515620" y="1573530"/>
                    <a:pt x="502920" y="1553210"/>
                  </a:cubicBezTo>
                  <a:cubicBezTo>
                    <a:pt x="485140" y="1527810"/>
                    <a:pt x="491490" y="1489710"/>
                    <a:pt x="476250" y="1441450"/>
                  </a:cubicBezTo>
                  <a:cubicBezTo>
                    <a:pt x="445770" y="1347470"/>
                    <a:pt x="340360" y="1036320"/>
                    <a:pt x="313690" y="1036320"/>
                  </a:cubicBezTo>
                  <a:cubicBezTo>
                    <a:pt x="304800" y="1036320"/>
                    <a:pt x="307340" y="1070610"/>
                    <a:pt x="297180" y="1082040"/>
                  </a:cubicBezTo>
                  <a:cubicBezTo>
                    <a:pt x="287020" y="1093470"/>
                    <a:pt x="267970" y="1102360"/>
                    <a:pt x="254000" y="1103630"/>
                  </a:cubicBezTo>
                  <a:cubicBezTo>
                    <a:pt x="238760" y="1106170"/>
                    <a:pt x="218440" y="1101090"/>
                    <a:pt x="207010" y="1092200"/>
                  </a:cubicBezTo>
                  <a:cubicBezTo>
                    <a:pt x="194310" y="1083310"/>
                    <a:pt x="186690" y="1070610"/>
                    <a:pt x="179070" y="1051560"/>
                  </a:cubicBezTo>
                  <a:cubicBezTo>
                    <a:pt x="167640" y="1019810"/>
                    <a:pt x="163830" y="967740"/>
                    <a:pt x="161290" y="908050"/>
                  </a:cubicBezTo>
                  <a:cubicBezTo>
                    <a:pt x="158750" y="808990"/>
                    <a:pt x="168910" y="575310"/>
                    <a:pt x="189230" y="513080"/>
                  </a:cubicBezTo>
                  <a:cubicBezTo>
                    <a:pt x="195580" y="491490"/>
                    <a:pt x="200660" y="482600"/>
                    <a:pt x="212090" y="473710"/>
                  </a:cubicBezTo>
                  <a:cubicBezTo>
                    <a:pt x="226060" y="464820"/>
                    <a:pt x="255270" y="459740"/>
                    <a:pt x="271780" y="463550"/>
                  </a:cubicBezTo>
                  <a:cubicBezTo>
                    <a:pt x="285750" y="467360"/>
                    <a:pt x="295910" y="474980"/>
                    <a:pt x="307340" y="491490"/>
                  </a:cubicBezTo>
                  <a:cubicBezTo>
                    <a:pt x="334010" y="529590"/>
                    <a:pt x="347980" y="652780"/>
                    <a:pt x="378460" y="718820"/>
                  </a:cubicBezTo>
                  <a:cubicBezTo>
                    <a:pt x="405130" y="775970"/>
                    <a:pt x="444500" y="817880"/>
                    <a:pt x="471170" y="867410"/>
                  </a:cubicBezTo>
                  <a:cubicBezTo>
                    <a:pt x="495300" y="914400"/>
                    <a:pt x="508000" y="963930"/>
                    <a:pt x="533400" y="1005840"/>
                  </a:cubicBezTo>
                  <a:cubicBezTo>
                    <a:pt x="556260" y="1045210"/>
                    <a:pt x="601980" y="1087120"/>
                    <a:pt x="612140" y="1115060"/>
                  </a:cubicBezTo>
                  <a:cubicBezTo>
                    <a:pt x="617220" y="1129030"/>
                    <a:pt x="615950" y="1137920"/>
                    <a:pt x="613410" y="1149350"/>
                  </a:cubicBezTo>
                  <a:cubicBezTo>
                    <a:pt x="609600" y="1163320"/>
                    <a:pt x="598170" y="1182370"/>
                    <a:pt x="586740" y="1191260"/>
                  </a:cubicBezTo>
                  <a:cubicBezTo>
                    <a:pt x="577850" y="1198880"/>
                    <a:pt x="567690" y="1203960"/>
                    <a:pt x="554990" y="1205230"/>
                  </a:cubicBezTo>
                  <a:cubicBezTo>
                    <a:pt x="541020" y="1206500"/>
                    <a:pt x="518160" y="1202690"/>
                    <a:pt x="505460" y="1195070"/>
                  </a:cubicBezTo>
                  <a:cubicBezTo>
                    <a:pt x="495300" y="1189990"/>
                    <a:pt x="492760" y="1186180"/>
                    <a:pt x="482600" y="1170940"/>
                  </a:cubicBezTo>
                  <a:cubicBezTo>
                    <a:pt x="441960" y="1112520"/>
                    <a:pt x="325120" y="797560"/>
                    <a:pt x="255270" y="679450"/>
                  </a:cubicBezTo>
                  <a:cubicBezTo>
                    <a:pt x="212090" y="607060"/>
                    <a:pt x="158750" y="565150"/>
                    <a:pt x="133350" y="515620"/>
                  </a:cubicBezTo>
                  <a:cubicBezTo>
                    <a:pt x="114300" y="480060"/>
                    <a:pt x="101600" y="445770"/>
                    <a:pt x="100330" y="417830"/>
                  </a:cubicBezTo>
                  <a:cubicBezTo>
                    <a:pt x="100330" y="397510"/>
                    <a:pt x="104140" y="377190"/>
                    <a:pt x="116840" y="363220"/>
                  </a:cubicBezTo>
                  <a:cubicBezTo>
                    <a:pt x="129540" y="347980"/>
                    <a:pt x="162560" y="332740"/>
                    <a:pt x="182880" y="331470"/>
                  </a:cubicBezTo>
                  <a:cubicBezTo>
                    <a:pt x="200660" y="331470"/>
                    <a:pt x="219710" y="340360"/>
                    <a:pt x="234950" y="354330"/>
                  </a:cubicBezTo>
                  <a:cubicBezTo>
                    <a:pt x="254000" y="370840"/>
                    <a:pt x="270510" y="400050"/>
                    <a:pt x="283210" y="431800"/>
                  </a:cubicBezTo>
                  <a:cubicBezTo>
                    <a:pt x="299720" y="473710"/>
                    <a:pt x="297180" y="532130"/>
                    <a:pt x="314960" y="588010"/>
                  </a:cubicBezTo>
                  <a:cubicBezTo>
                    <a:pt x="336550" y="654050"/>
                    <a:pt x="375920" y="749300"/>
                    <a:pt x="408940" y="801370"/>
                  </a:cubicBezTo>
                  <a:cubicBezTo>
                    <a:pt x="431800" y="838200"/>
                    <a:pt x="468630" y="859790"/>
                    <a:pt x="480060" y="886460"/>
                  </a:cubicBezTo>
                  <a:cubicBezTo>
                    <a:pt x="487680" y="904240"/>
                    <a:pt x="490220" y="922020"/>
                    <a:pt x="485140" y="937260"/>
                  </a:cubicBezTo>
                  <a:cubicBezTo>
                    <a:pt x="478790" y="956310"/>
                    <a:pt x="457200" y="981710"/>
                    <a:pt x="438150" y="988060"/>
                  </a:cubicBezTo>
                  <a:cubicBezTo>
                    <a:pt x="419100" y="994410"/>
                    <a:pt x="393700" y="991870"/>
                    <a:pt x="370840" y="977900"/>
                  </a:cubicBezTo>
                  <a:cubicBezTo>
                    <a:pt x="325120" y="949960"/>
                    <a:pt x="260350" y="833120"/>
                    <a:pt x="224790" y="773430"/>
                  </a:cubicBezTo>
                  <a:cubicBezTo>
                    <a:pt x="199390" y="731520"/>
                    <a:pt x="180340" y="695960"/>
                    <a:pt x="166370" y="661670"/>
                  </a:cubicBezTo>
                  <a:cubicBezTo>
                    <a:pt x="156210" y="632460"/>
                    <a:pt x="158750" y="609600"/>
                    <a:pt x="144780" y="581660"/>
                  </a:cubicBezTo>
                  <a:cubicBezTo>
                    <a:pt x="127000" y="542290"/>
                    <a:pt x="64770" y="486410"/>
                    <a:pt x="58420" y="452120"/>
                  </a:cubicBezTo>
                  <a:cubicBezTo>
                    <a:pt x="53340" y="430530"/>
                    <a:pt x="58420" y="411480"/>
                    <a:pt x="68580" y="397510"/>
                  </a:cubicBezTo>
                  <a:cubicBezTo>
                    <a:pt x="81280" y="379730"/>
                    <a:pt x="110490" y="360680"/>
                    <a:pt x="132080" y="360680"/>
                  </a:cubicBezTo>
                  <a:cubicBezTo>
                    <a:pt x="153670" y="359410"/>
                    <a:pt x="177800" y="372110"/>
                    <a:pt x="198120" y="391160"/>
                  </a:cubicBezTo>
                  <a:cubicBezTo>
                    <a:pt x="231140" y="422910"/>
                    <a:pt x="269240" y="497840"/>
                    <a:pt x="288290" y="553720"/>
                  </a:cubicBezTo>
                  <a:cubicBezTo>
                    <a:pt x="304800" y="607060"/>
                    <a:pt x="317500" y="716280"/>
                    <a:pt x="307340" y="718820"/>
                  </a:cubicBezTo>
                  <a:cubicBezTo>
                    <a:pt x="295910" y="722630"/>
                    <a:pt x="241300" y="576580"/>
                    <a:pt x="207010" y="533400"/>
                  </a:cubicBezTo>
                  <a:cubicBezTo>
                    <a:pt x="184150" y="505460"/>
                    <a:pt x="147320" y="468630"/>
                    <a:pt x="139700" y="473710"/>
                  </a:cubicBezTo>
                  <a:cubicBezTo>
                    <a:pt x="129540" y="480060"/>
                    <a:pt x="158750" y="546100"/>
                    <a:pt x="166370" y="589280"/>
                  </a:cubicBezTo>
                  <a:cubicBezTo>
                    <a:pt x="175260" y="646430"/>
                    <a:pt x="173990" y="727710"/>
                    <a:pt x="185420" y="788670"/>
                  </a:cubicBezTo>
                  <a:cubicBezTo>
                    <a:pt x="195580" y="842010"/>
                    <a:pt x="229870" y="900430"/>
                    <a:pt x="227330" y="935990"/>
                  </a:cubicBezTo>
                  <a:cubicBezTo>
                    <a:pt x="227330" y="956310"/>
                    <a:pt x="219710" y="972820"/>
                    <a:pt x="209550" y="984250"/>
                  </a:cubicBezTo>
                  <a:cubicBezTo>
                    <a:pt x="198120" y="996950"/>
                    <a:pt x="179070" y="1007110"/>
                    <a:pt x="162560" y="1008380"/>
                  </a:cubicBezTo>
                  <a:cubicBezTo>
                    <a:pt x="146050" y="1010920"/>
                    <a:pt x="125730" y="1005840"/>
                    <a:pt x="111760" y="996950"/>
                  </a:cubicBezTo>
                  <a:cubicBezTo>
                    <a:pt x="99060" y="986790"/>
                    <a:pt x="85090" y="972820"/>
                    <a:pt x="82550" y="953770"/>
                  </a:cubicBezTo>
                  <a:cubicBezTo>
                    <a:pt x="77470" y="920750"/>
                    <a:pt x="113030" y="873760"/>
                    <a:pt x="121920" y="814070"/>
                  </a:cubicBezTo>
                  <a:cubicBezTo>
                    <a:pt x="135890" y="716280"/>
                    <a:pt x="114300" y="532130"/>
                    <a:pt x="121920" y="415290"/>
                  </a:cubicBezTo>
                  <a:cubicBezTo>
                    <a:pt x="128270" y="322580"/>
                    <a:pt x="137160" y="237490"/>
                    <a:pt x="153670" y="167640"/>
                  </a:cubicBezTo>
                  <a:cubicBezTo>
                    <a:pt x="165100" y="116840"/>
                    <a:pt x="177800" y="62230"/>
                    <a:pt x="198120" y="35560"/>
                  </a:cubicBezTo>
                  <a:cubicBezTo>
                    <a:pt x="209550" y="19050"/>
                    <a:pt x="223520" y="7620"/>
                    <a:pt x="240030" y="3810"/>
                  </a:cubicBezTo>
                  <a:cubicBezTo>
                    <a:pt x="257810" y="0"/>
                    <a:pt x="290830" y="6350"/>
                    <a:pt x="306070" y="17780"/>
                  </a:cubicBezTo>
                  <a:cubicBezTo>
                    <a:pt x="320040" y="27940"/>
                    <a:pt x="328930" y="48260"/>
                    <a:pt x="332740" y="62230"/>
                  </a:cubicBezTo>
                  <a:cubicBezTo>
                    <a:pt x="335280" y="74930"/>
                    <a:pt x="330200" y="97790"/>
                    <a:pt x="330200" y="97790"/>
                  </a:cubicBezTo>
                </a:path>
              </a:pathLst>
            </a:custGeom>
            <a:solidFill>
              <a:srgbClr val="FFFFFF"/>
            </a:solidFill>
            <a:ln cap="sq">
              <a:noFill/>
              <a:prstDash val="solid"/>
              <a:miter/>
            </a:ln>
          </p:spPr>
        </p:sp>
      </p:grpSp>
      <p:grpSp>
        <p:nvGrpSpPr>
          <p:cNvPr name="Group 24" id="24"/>
          <p:cNvGrpSpPr/>
          <p:nvPr/>
        </p:nvGrpSpPr>
        <p:grpSpPr>
          <a:xfrm rot="0">
            <a:off x="16704945" y="1761173"/>
            <a:ext cx="417195" cy="729615"/>
            <a:chOff x="0" y="0"/>
            <a:chExt cx="556260" cy="972820"/>
          </a:xfrm>
        </p:grpSpPr>
        <p:sp>
          <p:nvSpPr>
            <p:cNvPr name="Freeform 25" id="25"/>
            <p:cNvSpPr/>
            <p:nvPr/>
          </p:nvSpPr>
          <p:spPr>
            <a:xfrm flipH="false" flipV="false" rot="0">
              <a:off x="49530" y="46990"/>
              <a:ext cx="454660" cy="876300"/>
            </a:xfrm>
            <a:custGeom>
              <a:avLst/>
              <a:gdLst/>
              <a:ahLst/>
              <a:cxnLst/>
              <a:rect r="r" b="b" t="t" l="l"/>
              <a:pathLst>
                <a:path h="876300" w="454660">
                  <a:moveTo>
                    <a:pt x="317500" y="706120"/>
                  </a:moveTo>
                  <a:cubicBezTo>
                    <a:pt x="130810" y="48260"/>
                    <a:pt x="137160" y="39370"/>
                    <a:pt x="144780" y="27940"/>
                  </a:cubicBezTo>
                  <a:cubicBezTo>
                    <a:pt x="149860" y="19050"/>
                    <a:pt x="158750" y="12700"/>
                    <a:pt x="168910" y="8890"/>
                  </a:cubicBezTo>
                  <a:cubicBezTo>
                    <a:pt x="181610" y="3810"/>
                    <a:pt x="201930" y="2540"/>
                    <a:pt x="214630" y="5080"/>
                  </a:cubicBezTo>
                  <a:cubicBezTo>
                    <a:pt x="226060" y="7620"/>
                    <a:pt x="234950" y="13970"/>
                    <a:pt x="241300" y="20320"/>
                  </a:cubicBezTo>
                  <a:cubicBezTo>
                    <a:pt x="248920" y="27940"/>
                    <a:pt x="254000" y="31750"/>
                    <a:pt x="257810" y="46990"/>
                  </a:cubicBezTo>
                  <a:cubicBezTo>
                    <a:pt x="275590" y="110490"/>
                    <a:pt x="265430" y="486410"/>
                    <a:pt x="251460" y="565150"/>
                  </a:cubicBezTo>
                  <a:cubicBezTo>
                    <a:pt x="246380" y="588010"/>
                    <a:pt x="243840" y="598170"/>
                    <a:pt x="233680" y="609600"/>
                  </a:cubicBezTo>
                  <a:cubicBezTo>
                    <a:pt x="223520" y="621030"/>
                    <a:pt x="207010" y="631190"/>
                    <a:pt x="191770" y="632460"/>
                  </a:cubicBezTo>
                  <a:cubicBezTo>
                    <a:pt x="173990" y="633730"/>
                    <a:pt x="151130" y="624840"/>
                    <a:pt x="132080" y="609600"/>
                  </a:cubicBezTo>
                  <a:cubicBezTo>
                    <a:pt x="105410" y="586740"/>
                    <a:pt x="81280" y="535940"/>
                    <a:pt x="60960" y="490220"/>
                  </a:cubicBezTo>
                  <a:cubicBezTo>
                    <a:pt x="36830" y="436880"/>
                    <a:pt x="1270" y="349250"/>
                    <a:pt x="1270" y="308610"/>
                  </a:cubicBezTo>
                  <a:cubicBezTo>
                    <a:pt x="1270" y="288290"/>
                    <a:pt x="7620" y="273050"/>
                    <a:pt x="16510" y="261620"/>
                  </a:cubicBezTo>
                  <a:cubicBezTo>
                    <a:pt x="26670" y="250190"/>
                    <a:pt x="44450" y="238760"/>
                    <a:pt x="59690" y="237490"/>
                  </a:cubicBezTo>
                  <a:cubicBezTo>
                    <a:pt x="74930" y="234950"/>
                    <a:pt x="95250" y="238760"/>
                    <a:pt x="109220" y="247650"/>
                  </a:cubicBezTo>
                  <a:cubicBezTo>
                    <a:pt x="121920" y="255270"/>
                    <a:pt x="127000" y="264160"/>
                    <a:pt x="138430" y="287020"/>
                  </a:cubicBezTo>
                  <a:cubicBezTo>
                    <a:pt x="173990" y="358140"/>
                    <a:pt x="248920" y="706120"/>
                    <a:pt x="279400" y="772160"/>
                  </a:cubicBezTo>
                  <a:cubicBezTo>
                    <a:pt x="288290" y="791210"/>
                    <a:pt x="300990" y="793750"/>
                    <a:pt x="302260" y="806450"/>
                  </a:cubicBezTo>
                  <a:cubicBezTo>
                    <a:pt x="304800" y="819150"/>
                    <a:pt x="298450" y="839470"/>
                    <a:pt x="289560" y="849630"/>
                  </a:cubicBezTo>
                  <a:cubicBezTo>
                    <a:pt x="278130" y="862330"/>
                    <a:pt x="251460" y="875030"/>
                    <a:pt x="233680" y="875030"/>
                  </a:cubicBezTo>
                  <a:cubicBezTo>
                    <a:pt x="219710" y="875030"/>
                    <a:pt x="201930" y="864870"/>
                    <a:pt x="193040" y="855980"/>
                  </a:cubicBezTo>
                  <a:cubicBezTo>
                    <a:pt x="184150" y="848360"/>
                    <a:pt x="180340" y="844550"/>
                    <a:pt x="176530" y="829310"/>
                  </a:cubicBezTo>
                  <a:cubicBezTo>
                    <a:pt x="161290" y="772160"/>
                    <a:pt x="168910" y="452120"/>
                    <a:pt x="181610" y="382270"/>
                  </a:cubicBezTo>
                  <a:cubicBezTo>
                    <a:pt x="185420" y="360680"/>
                    <a:pt x="186690" y="351790"/>
                    <a:pt x="195580" y="340360"/>
                  </a:cubicBezTo>
                  <a:cubicBezTo>
                    <a:pt x="204470" y="330200"/>
                    <a:pt x="218440" y="320040"/>
                    <a:pt x="232410" y="316230"/>
                  </a:cubicBezTo>
                  <a:cubicBezTo>
                    <a:pt x="246380" y="312420"/>
                    <a:pt x="264160" y="313690"/>
                    <a:pt x="276860" y="318770"/>
                  </a:cubicBezTo>
                  <a:cubicBezTo>
                    <a:pt x="289560" y="323850"/>
                    <a:pt x="303530" y="335280"/>
                    <a:pt x="309880" y="347980"/>
                  </a:cubicBezTo>
                  <a:cubicBezTo>
                    <a:pt x="317500" y="364490"/>
                    <a:pt x="321310" y="394970"/>
                    <a:pt x="312420" y="412750"/>
                  </a:cubicBezTo>
                  <a:cubicBezTo>
                    <a:pt x="304800" y="429260"/>
                    <a:pt x="279400" y="448310"/>
                    <a:pt x="260350" y="450850"/>
                  </a:cubicBezTo>
                  <a:cubicBezTo>
                    <a:pt x="242570" y="454660"/>
                    <a:pt x="213360" y="441960"/>
                    <a:pt x="199390" y="430530"/>
                  </a:cubicBezTo>
                  <a:cubicBezTo>
                    <a:pt x="189230" y="420370"/>
                    <a:pt x="182880" y="403860"/>
                    <a:pt x="181610" y="389890"/>
                  </a:cubicBezTo>
                  <a:cubicBezTo>
                    <a:pt x="180340" y="375920"/>
                    <a:pt x="184150" y="359410"/>
                    <a:pt x="191770" y="346710"/>
                  </a:cubicBezTo>
                  <a:cubicBezTo>
                    <a:pt x="199390" y="335280"/>
                    <a:pt x="212090" y="323850"/>
                    <a:pt x="224790" y="318770"/>
                  </a:cubicBezTo>
                  <a:cubicBezTo>
                    <a:pt x="238760" y="313690"/>
                    <a:pt x="255270" y="311150"/>
                    <a:pt x="269240" y="316230"/>
                  </a:cubicBezTo>
                  <a:cubicBezTo>
                    <a:pt x="285750" y="322580"/>
                    <a:pt x="304800" y="336550"/>
                    <a:pt x="316230" y="361950"/>
                  </a:cubicBezTo>
                  <a:cubicBezTo>
                    <a:pt x="340360" y="420370"/>
                    <a:pt x="316230" y="613410"/>
                    <a:pt x="309880" y="703580"/>
                  </a:cubicBezTo>
                  <a:cubicBezTo>
                    <a:pt x="304800" y="763270"/>
                    <a:pt x="306070" y="822960"/>
                    <a:pt x="289560" y="849630"/>
                  </a:cubicBezTo>
                  <a:cubicBezTo>
                    <a:pt x="279400" y="864870"/>
                    <a:pt x="262890" y="871220"/>
                    <a:pt x="250190" y="873760"/>
                  </a:cubicBezTo>
                  <a:cubicBezTo>
                    <a:pt x="238760" y="876300"/>
                    <a:pt x="229870" y="876300"/>
                    <a:pt x="218440" y="871220"/>
                  </a:cubicBezTo>
                  <a:cubicBezTo>
                    <a:pt x="201930" y="864870"/>
                    <a:pt x="182880" y="849630"/>
                    <a:pt x="163830" y="819150"/>
                  </a:cubicBezTo>
                  <a:cubicBezTo>
                    <a:pt x="114300" y="740410"/>
                    <a:pt x="15240" y="393700"/>
                    <a:pt x="3810" y="325120"/>
                  </a:cubicBezTo>
                  <a:cubicBezTo>
                    <a:pt x="1270" y="307340"/>
                    <a:pt x="0" y="303530"/>
                    <a:pt x="2540" y="292100"/>
                  </a:cubicBezTo>
                  <a:cubicBezTo>
                    <a:pt x="6350" y="278130"/>
                    <a:pt x="16510" y="259080"/>
                    <a:pt x="29210" y="250190"/>
                  </a:cubicBezTo>
                  <a:cubicBezTo>
                    <a:pt x="41910" y="241300"/>
                    <a:pt x="60960" y="234950"/>
                    <a:pt x="77470" y="236220"/>
                  </a:cubicBezTo>
                  <a:cubicBezTo>
                    <a:pt x="92710" y="237490"/>
                    <a:pt x="107950" y="242570"/>
                    <a:pt x="121920" y="257810"/>
                  </a:cubicBezTo>
                  <a:cubicBezTo>
                    <a:pt x="151130" y="289560"/>
                    <a:pt x="170180" y="406400"/>
                    <a:pt x="195580" y="462280"/>
                  </a:cubicBezTo>
                  <a:cubicBezTo>
                    <a:pt x="213360" y="502920"/>
                    <a:pt x="248920" y="537210"/>
                    <a:pt x="251460" y="565150"/>
                  </a:cubicBezTo>
                  <a:cubicBezTo>
                    <a:pt x="252730" y="582930"/>
                    <a:pt x="245110" y="598170"/>
                    <a:pt x="233680" y="609600"/>
                  </a:cubicBezTo>
                  <a:cubicBezTo>
                    <a:pt x="220980" y="622300"/>
                    <a:pt x="191770" y="632460"/>
                    <a:pt x="175260" y="632460"/>
                  </a:cubicBezTo>
                  <a:cubicBezTo>
                    <a:pt x="162560" y="632460"/>
                    <a:pt x="153670" y="627380"/>
                    <a:pt x="144780" y="621030"/>
                  </a:cubicBezTo>
                  <a:cubicBezTo>
                    <a:pt x="133350" y="612140"/>
                    <a:pt x="124460" y="601980"/>
                    <a:pt x="116840" y="580390"/>
                  </a:cubicBezTo>
                  <a:cubicBezTo>
                    <a:pt x="100330" y="525780"/>
                    <a:pt x="111760" y="347980"/>
                    <a:pt x="116840" y="250190"/>
                  </a:cubicBezTo>
                  <a:cubicBezTo>
                    <a:pt x="120650" y="172720"/>
                    <a:pt x="115570" y="81280"/>
                    <a:pt x="135890" y="41910"/>
                  </a:cubicBezTo>
                  <a:cubicBezTo>
                    <a:pt x="147320" y="20320"/>
                    <a:pt x="166370" y="6350"/>
                    <a:pt x="184150" y="3810"/>
                  </a:cubicBezTo>
                  <a:cubicBezTo>
                    <a:pt x="200660" y="0"/>
                    <a:pt x="222250" y="1270"/>
                    <a:pt x="241300" y="20320"/>
                  </a:cubicBezTo>
                  <a:cubicBezTo>
                    <a:pt x="308610" y="86360"/>
                    <a:pt x="454660" y="589280"/>
                    <a:pt x="454660" y="681990"/>
                  </a:cubicBezTo>
                  <a:cubicBezTo>
                    <a:pt x="454660" y="707390"/>
                    <a:pt x="449580" y="717550"/>
                    <a:pt x="440690" y="728980"/>
                  </a:cubicBezTo>
                  <a:cubicBezTo>
                    <a:pt x="430530" y="741680"/>
                    <a:pt x="412750" y="751840"/>
                    <a:pt x="397510" y="755650"/>
                  </a:cubicBezTo>
                  <a:cubicBezTo>
                    <a:pt x="382270" y="758190"/>
                    <a:pt x="361950" y="754380"/>
                    <a:pt x="347980" y="745490"/>
                  </a:cubicBezTo>
                  <a:cubicBezTo>
                    <a:pt x="335280" y="737870"/>
                    <a:pt x="317500" y="706120"/>
                    <a:pt x="317500" y="706120"/>
                  </a:cubicBezTo>
                </a:path>
              </a:pathLst>
            </a:custGeom>
            <a:solidFill>
              <a:srgbClr val="FFFFFF"/>
            </a:solidFill>
            <a:ln cap="sq">
              <a:noFill/>
              <a:prstDash val="solid"/>
              <a:miter/>
            </a:ln>
          </p:spPr>
        </p:sp>
      </p:grpSp>
      <p:grpSp>
        <p:nvGrpSpPr>
          <p:cNvPr name="Group 26" id="26"/>
          <p:cNvGrpSpPr/>
          <p:nvPr/>
        </p:nvGrpSpPr>
        <p:grpSpPr>
          <a:xfrm rot="0">
            <a:off x="10484168" y="8350568"/>
            <a:ext cx="674370" cy="559118"/>
            <a:chOff x="0" y="0"/>
            <a:chExt cx="899160" cy="745490"/>
          </a:xfrm>
        </p:grpSpPr>
        <p:sp>
          <p:nvSpPr>
            <p:cNvPr name="Freeform 27" id="27"/>
            <p:cNvSpPr/>
            <p:nvPr/>
          </p:nvSpPr>
          <p:spPr>
            <a:xfrm flipH="false" flipV="false" rot="0">
              <a:off x="46990" y="49530"/>
              <a:ext cx="800100" cy="647700"/>
            </a:xfrm>
            <a:custGeom>
              <a:avLst/>
              <a:gdLst/>
              <a:ahLst/>
              <a:cxnLst/>
              <a:rect r="r" b="b" t="t" l="l"/>
              <a:pathLst>
                <a:path h="647700" w="800100">
                  <a:moveTo>
                    <a:pt x="104140" y="153670"/>
                  </a:moveTo>
                  <a:cubicBezTo>
                    <a:pt x="596900" y="487680"/>
                    <a:pt x="638810" y="560070"/>
                    <a:pt x="651510" y="553720"/>
                  </a:cubicBezTo>
                  <a:cubicBezTo>
                    <a:pt x="664210" y="546100"/>
                    <a:pt x="638810" y="444500"/>
                    <a:pt x="609600" y="382270"/>
                  </a:cubicBezTo>
                  <a:cubicBezTo>
                    <a:pt x="567690" y="293370"/>
                    <a:pt x="408940" y="134620"/>
                    <a:pt x="391160" y="85090"/>
                  </a:cubicBezTo>
                  <a:cubicBezTo>
                    <a:pt x="384810" y="71120"/>
                    <a:pt x="386080" y="64770"/>
                    <a:pt x="387350" y="54610"/>
                  </a:cubicBezTo>
                  <a:cubicBezTo>
                    <a:pt x="391160" y="41910"/>
                    <a:pt x="398780" y="24130"/>
                    <a:pt x="410210" y="15240"/>
                  </a:cubicBezTo>
                  <a:cubicBezTo>
                    <a:pt x="420370" y="6350"/>
                    <a:pt x="439420" y="1270"/>
                    <a:pt x="453390" y="1270"/>
                  </a:cubicBezTo>
                  <a:cubicBezTo>
                    <a:pt x="463550" y="0"/>
                    <a:pt x="473710" y="3810"/>
                    <a:pt x="482600" y="8890"/>
                  </a:cubicBezTo>
                  <a:cubicBezTo>
                    <a:pt x="490220" y="13970"/>
                    <a:pt x="496570" y="17780"/>
                    <a:pt x="504190" y="30480"/>
                  </a:cubicBezTo>
                  <a:cubicBezTo>
                    <a:pt x="524510" y="64770"/>
                    <a:pt x="535940" y="185420"/>
                    <a:pt x="560070" y="269240"/>
                  </a:cubicBezTo>
                  <a:cubicBezTo>
                    <a:pt x="589280" y="367030"/>
                    <a:pt x="673100" y="528320"/>
                    <a:pt x="671830" y="582930"/>
                  </a:cubicBezTo>
                  <a:cubicBezTo>
                    <a:pt x="671830" y="601980"/>
                    <a:pt x="665480" y="612140"/>
                    <a:pt x="656590" y="622300"/>
                  </a:cubicBezTo>
                  <a:cubicBezTo>
                    <a:pt x="647700" y="632460"/>
                    <a:pt x="633730" y="641350"/>
                    <a:pt x="619760" y="645160"/>
                  </a:cubicBezTo>
                  <a:cubicBezTo>
                    <a:pt x="607060" y="647700"/>
                    <a:pt x="590550" y="645160"/>
                    <a:pt x="577850" y="640080"/>
                  </a:cubicBezTo>
                  <a:cubicBezTo>
                    <a:pt x="565150" y="633730"/>
                    <a:pt x="553720" y="622300"/>
                    <a:pt x="547370" y="610870"/>
                  </a:cubicBezTo>
                  <a:cubicBezTo>
                    <a:pt x="541020" y="598170"/>
                    <a:pt x="535940" y="582930"/>
                    <a:pt x="539750" y="568960"/>
                  </a:cubicBezTo>
                  <a:cubicBezTo>
                    <a:pt x="543560" y="551180"/>
                    <a:pt x="561340" y="527050"/>
                    <a:pt x="577850" y="518160"/>
                  </a:cubicBezTo>
                  <a:cubicBezTo>
                    <a:pt x="594360" y="510540"/>
                    <a:pt x="624840" y="513080"/>
                    <a:pt x="640080" y="521970"/>
                  </a:cubicBezTo>
                  <a:cubicBezTo>
                    <a:pt x="656590" y="532130"/>
                    <a:pt x="670560" y="558800"/>
                    <a:pt x="671830" y="575310"/>
                  </a:cubicBezTo>
                  <a:cubicBezTo>
                    <a:pt x="674370" y="589280"/>
                    <a:pt x="668020" y="605790"/>
                    <a:pt x="661670" y="617220"/>
                  </a:cubicBezTo>
                  <a:cubicBezTo>
                    <a:pt x="654050" y="627380"/>
                    <a:pt x="640080" y="638810"/>
                    <a:pt x="627380" y="642620"/>
                  </a:cubicBezTo>
                  <a:cubicBezTo>
                    <a:pt x="614680" y="646430"/>
                    <a:pt x="598170" y="647700"/>
                    <a:pt x="584200" y="642620"/>
                  </a:cubicBezTo>
                  <a:cubicBezTo>
                    <a:pt x="568960" y="636270"/>
                    <a:pt x="556260" y="621030"/>
                    <a:pt x="541020" y="596900"/>
                  </a:cubicBezTo>
                  <a:cubicBezTo>
                    <a:pt x="509270" y="542290"/>
                    <a:pt x="468630" y="389890"/>
                    <a:pt x="441960" y="297180"/>
                  </a:cubicBezTo>
                  <a:cubicBezTo>
                    <a:pt x="419100" y="215900"/>
                    <a:pt x="383540" y="119380"/>
                    <a:pt x="387350" y="69850"/>
                  </a:cubicBezTo>
                  <a:cubicBezTo>
                    <a:pt x="389890" y="45720"/>
                    <a:pt x="397510" y="26670"/>
                    <a:pt x="410210" y="15240"/>
                  </a:cubicBezTo>
                  <a:cubicBezTo>
                    <a:pt x="420370" y="5080"/>
                    <a:pt x="438150" y="0"/>
                    <a:pt x="453390" y="1270"/>
                  </a:cubicBezTo>
                  <a:cubicBezTo>
                    <a:pt x="469900" y="2540"/>
                    <a:pt x="483870" y="11430"/>
                    <a:pt x="504190" y="30480"/>
                  </a:cubicBezTo>
                  <a:cubicBezTo>
                    <a:pt x="554990" y="74930"/>
                    <a:pt x="668020" y="236220"/>
                    <a:pt x="718820" y="325120"/>
                  </a:cubicBezTo>
                  <a:cubicBezTo>
                    <a:pt x="756920" y="391160"/>
                    <a:pt x="800100" y="454660"/>
                    <a:pt x="800100" y="508000"/>
                  </a:cubicBezTo>
                  <a:cubicBezTo>
                    <a:pt x="800100" y="548640"/>
                    <a:pt x="784860" y="598170"/>
                    <a:pt x="751840" y="614680"/>
                  </a:cubicBezTo>
                  <a:cubicBezTo>
                    <a:pt x="701040" y="640080"/>
                    <a:pt x="576580" y="594360"/>
                    <a:pt x="477520" y="552450"/>
                  </a:cubicBezTo>
                  <a:cubicBezTo>
                    <a:pt x="341630" y="496570"/>
                    <a:pt x="88900" y="320040"/>
                    <a:pt x="30480" y="265430"/>
                  </a:cubicBezTo>
                  <a:cubicBezTo>
                    <a:pt x="13970" y="248920"/>
                    <a:pt x="7620" y="241300"/>
                    <a:pt x="3810" y="227330"/>
                  </a:cubicBezTo>
                  <a:cubicBezTo>
                    <a:pt x="0" y="212090"/>
                    <a:pt x="1270" y="193040"/>
                    <a:pt x="7620" y="180340"/>
                  </a:cubicBezTo>
                  <a:cubicBezTo>
                    <a:pt x="13970" y="166370"/>
                    <a:pt x="27940" y="152400"/>
                    <a:pt x="41910" y="147320"/>
                  </a:cubicBezTo>
                  <a:cubicBezTo>
                    <a:pt x="58420" y="142240"/>
                    <a:pt x="104140" y="153670"/>
                    <a:pt x="104140" y="153670"/>
                  </a:cubicBezTo>
                </a:path>
              </a:pathLst>
            </a:custGeom>
            <a:solidFill>
              <a:srgbClr val="FFFFFF"/>
            </a:solidFill>
            <a:ln cap="sq">
              <a:noFill/>
              <a:prstDash val="solid"/>
              <a:miter/>
            </a:ln>
          </p:spPr>
        </p:sp>
      </p:grpSp>
      <p:grpSp>
        <p:nvGrpSpPr>
          <p:cNvPr name="Group 28" id="28"/>
          <p:cNvGrpSpPr/>
          <p:nvPr/>
        </p:nvGrpSpPr>
        <p:grpSpPr>
          <a:xfrm rot="0">
            <a:off x="9989820" y="8343900"/>
            <a:ext cx="1426845" cy="561022"/>
            <a:chOff x="0" y="0"/>
            <a:chExt cx="1902460" cy="748030"/>
          </a:xfrm>
        </p:grpSpPr>
        <p:sp>
          <p:nvSpPr>
            <p:cNvPr name="Freeform 29" id="29"/>
            <p:cNvSpPr/>
            <p:nvPr/>
          </p:nvSpPr>
          <p:spPr>
            <a:xfrm flipH="false" flipV="false" rot="0">
              <a:off x="50800" y="46990"/>
              <a:ext cx="1802130" cy="680720"/>
            </a:xfrm>
            <a:custGeom>
              <a:avLst/>
              <a:gdLst/>
              <a:ahLst/>
              <a:cxnLst/>
              <a:rect r="r" b="b" t="t" l="l"/>
              <a:pathLst>
                <a:path h="680720" w="1802130">
                  <a:moveTo>
                    <a:pt x="976630" y="151130"/>
                  </a:moveTo>
                  <a:cubicBezTo>
                    <a:pt x="1206500" y="114300"/>
                    <a:pt x="1245870" y="121920"/>
                    <a:pt x="1309370" y="138430"/>
                  </a:cubicBezTo>
                  <a:cubicBezTo>
                    <a:pt x="1418590" y="167640"/>
                    <a:pt x="1664970" y="243840"/>
                    <a:pt x="1738630" y="303530"/>
                  </a:cubicBezTo>
                  <a:cubicBezTo>
                    <a:pt x="1775460" y="331470"/>
                    <a:pt x="1802130" y="361950"/>
                    <a:pt x="1799590" y="391160"/>
                  </a:cubicBezTo>
                  <a:cubicBezTo>
                    <a:pt x="1797050" y="424180"/>
                    <a:pt x="1741170" y="472440"/>
                    <a:pt x="1705610" y="487680"/>
                  </a:cubicBezTo>
                  <a:cubicBezTo>
                    <a:pt x="1673860" y="501650"/>
                    <a:pt x="1643380" y="492760"/>
                    <a:pt x="1602740" y="491490"/>
                  </a:cubicBezTo>
                  <a:cubicBezTo>
                    <a:pt x="1539240" y="487680"/>
                    <a:pt x="1404620" y="481330"/>
                    <a:pt x="1361440" y="459740"/>
                  </a:cubicBezTo>
                  <a:cubicBezTo>
                    <a:pt x="1341120" y="449580"/>
                    <a:pt x="1330960" y="436880"/>
                    <a:pt x="1323340" y="422910"/>
                  </a:cubicBezTo>
                  <a:cubicBezTo>
                    <a:pt x="1316990" y="407670"/>
                    <a:pt x="1316990" y="384810"/>
                    <a:pt x="1319530" y="369570"/>
                  </a:cubicBezTo>
                  <a:cubicBezTo>
                    <a:pt x="1323340" y="358140"/>
                    <a:pt x="1328420" y="347980"/>
                    <a:pt x="1337310" y="339090"/>
                  </a:cubicBezTo>
                  <a:cubicBezTo>
                    <a:pt x="1348740" y="328930"/>
                    <a:pt x="1366520" y="317500"/>
                    <a:pt x="1385570" y="317500"/>
                  </a:cubicBezTo>
                  <a:cubicBezTo>
                    <a:pt x="1418590" y="317500"/>
                    <a:pt x="1482090" y="353060"/>
                    <a:pt x="1515110" y="375920"/>
                  </a:cubicBezTo>
                  <a:cubicBezTo>
                    <a:pt x="1540510" y="393700"/>
                    <a:pt x="1563370" y="414020"/>
                    <a:pt x="1573530" y="434340"/>
                  </a:cubicBezTo>
                  <a:cubicBezTo>
                    <a:pt x="1581150" y="450850"/>
                    <a:pt x="1582420" y="472440"/>
                    <a:pt x="1577340" y="487680"/>
                  </a:cubicBezTo>
                  <a:cubicBezTo>
                    <a:pt x="1572260" y="504190"/>
                    <a:pt x="1557020" y="521970"/>
                    <a:pt x="1545590" y="530860"/>
                  </a:cubicBezTo>
                  <a:cubicBezTo>
                    <a:pt x="1534160" y="538480"/>
                    <a:pt x="1522730" y="542290"/>
                    <a:pt x="1510030" y="542290"/>
                  </a:cubicBezTo>
                  <a:cubicBezTo>
                    <a:pt x="1494790" y="542290"/>
                    <a:pt x="1469390" y="541020"/>
                    <a:pt x="1459230" y="527050"/>
                  </a:cubicBezTo>
                  <a:cubicBezTo>
                    <a:pt x="1442720" y="506730"/>
                    <a:pt x="1469390" y="445770"/>
                    <a:pt x="1452880" y="406400"/>
                  </a:cubicBezTo>
                  <a:cubicBezTo>
                    <a:pt x="1431290" y="356870"/>
                    <a:pt x="1360170" y="298450"/>
                    <a:pt x="1314450" y="264160"/>
                  </a:cubicBezTo>
                  <a:cubicBezTo>
                    <a:pt x="1278890" y="238760"/>
                    <a:pt x="1252220" y="222250"/>
                    <a:pt x="1207770" y="209550"/>
                  </a:cubicBezTo>
                  <a:cubicBezTo>
                    <a:pt x="1141730" y="191770"/>
                    <a:pt x="1003300" y="207010"/>
                    <a:pt x="952500" y="195580"/>
                  </a:cubicBezTo>
                  <a:cubicBezTo>
                    <a:pt x="929640" y="189230"/>
                    <a:pt x="915670" y="185420"/>
                    <a:pt x="904240" y="173990"/>
                  </a:cubicBezTo>
                  <a:cubicBezTo>
                    <a:pt x="891540" y="162560"/>
                    <a:pt x="883920" y="140970"/>
                    <a:pt x="881380" y="125730"/>
                  </a:cubicBezTo>
                  <a:cubicBezTo>
                    <a:pt x="880110" y="113030"/>
                    <a:pt x="881380" y="101600"/>
                    <a:pt x="887730" y="90170"/>
                  </a:cubicBezTo>
                  <a:cubicBezTo>
                    <a:pt x="894080" y="77470"/>
                    <a:pt x="910590" y="59690"/>
                    <a:pt x="924560" y="53340"/>
                  </a:cubicBezTo>
                  <a:cubicBezTo>
                    <a:pt x="935990" y="46990"/>
                    <a:pt x="943610" y="44450"/>
                    <a:pt x="960120" y="45720"/>
                  </a:cubicBezTo>
                  <a:cubicBezTo>
                    <a:pt x="993140" y="49530"/>
                    <a:pt x="1059180" y="86360"/>
                    <a:pt x="1116330" y="119380"/>
                  </a:cubicBezTo>
                  <a:cubicBezTo>
                    <a:pt x="1193800" y="162560"/>
                    <a:pt x="1303020" y="254000"/>
                    <a:pt x="1377950" y="293370"/>
                  </a:cubicBezTo>
                  <a:cubicBezTo>
                    <a:pt x="1427480" y="320040"/>
                    <a:pt x="1487170" y="328930"/>
                    <a:pt x="1510030" y="349250"/>
                  </a:cubicBezTo>
                  <a:cubicBezTo>
                    <a:pt x="1521460" y="358140"/>
                    <a:pt x="1526540" y="367030"/>
                    <a:pt x="1529080" y="378460"/>
                  </a:cubicBezTo>
                  <a:cubicBezTo>
                    <a:pt x="1532890" y="392430"/>
                    <a:pt x="1532890" y="416560"/>
                    <a:pt x="1527810" y="430530"/>
                  </a:cubicBezTo>
                  <a:cubicBezTo>
                    <a:pt x="1524000" y="441960"/>
                    <a:pt x="1516380" y="450850"/>
                    <a:pt x="1506220" y="458470"/>
                  </a:cubicBezTo>
                  <a:cubicBezTo>
                    <a:pt x="1494790" y="467360"/>
                    <a:pt x="1483360" y="474980"/>
                    <a:pt x="1457960" y="474980"/>
                  </a:cubicBezTo>
                  <a:cubicBezTo>
                    <a:pt x="1363980" y="476250"/>
                    <a:pt x="1014730" y="314960"/>
                    <a:pt x="800100" y="266700"/>
                  </a:cubicBezTo>
                  <a:cubicBezTo>
                    <a:pt x="604520" y="222250"/>
                    <a:pt x="368300" y="226060"/>
                    <a:pt x="226060" y="189230"/>
                  </a:cubicBezTo>
                  <a:cubicBezTo>
                    <a:pt x="135890" y="166370"/>
                    <a:pt x="43180" y="137160"/>
                    <a:pt x="13970" y="106680"/>
                  </a:cubicBezTo>
                  <a:cubicBezTo>
                    <a:pt x="1270" y="92710"/>
                    <a:pt x="0" y="76200"/>
                    <a:pt x="0" y="63500"/>
                  </a:cubicBezTo>
                  <a:cubicBezTo>
                    <a:pt x="0" y="53340"/>
                    <a:pt x="1270" y="43180"/>
                    <a:pt x="8890" y="34290"/>
                  </a:cubicBezTo>
                  <a:cubicBezTo>
                    <a:pt x="17780" y="22860"/>
                    <a:pt x="35560" y="5080"/>
                    <a:pt x="58420" y="3810"/>
                  </a:cubicBezTo>
                  <a:cubicBezTo>
                    <a:pt x="105410" y="0"/>
                    <a:pt x="198120" y="71120"/>
                    <a:pt x="279400" y="104140"/>
                  </a:cubicBezTo>
                  <a:cubicBezTo>
                    <a:pt x="375920" y="144780"/>
                    <a:pt x="487680" y="189230"/>
                    <a:pt x="599440" y="220980"/>
                  </a:cubicBezTo>
                  <a:cubicBezTo>
                    <a:pt x="717550" y="255270"/>
                    <a:pt x="878840" y="288290"/>
                    <a:pt x="970280" y="303530"/>
                  </a:cubicBezTo>
                  <a:cubicBezTo>
                    <a:pt x="1024890" y="312420"/>
                    <a:pt x="1062990" y="308610"/>
                    <a:pt x="1102360" y="318770"/>
                  </a:cubicBezTo>
                  <a:cubicBezTo>
                    <a:pt x="1134110" y="326390"/>
                    <a:pt x="1167130" y="337820"/>
                    <a:pt x="1186180" y="353060"/>
                  </a:cubicBezTo>
                  <a:cubicBezTo>
                    <a:pt x="1198880" y="363220"/>
                    <a:pt x="1207770" y="374650"/>
                    <a:pt x="1210310" y="388620"/>
                  </a:cubicBezTo>
                  <a:cubicBezTo>
                    <a:pt x="1214120" y="403860"/>
                    <a:pt x="1206500" y="430530"/>
                    <a:pt x="1197610" y="443230"/>
                  </a:cubicBezTo>
                  <a:cubicBezTo>
                    <a:pt x="1188720" y="454660"/>
                    <a:pt x="1177290" y="458470"/>
                    <a:pt x="1158240" y="463550"/>
                  </a:cubicBezTo>
                  <a:cubicBezTo>
                    <a:pt x="1118870" y="474980"/>
                    <a:pt x="1038860" y="476250"/>
                    <a:pt x="961390" y="480060"/>
                  </a:cubicBezTo>
                  <a:cubicBezTo>
                    <a:pt x="850900" y="485140"/>
                    <a:pt x="678180" y="467360"/>
                    <a:pt x="556260" y="481330"/>
                  </a:cubicBezTo>
                  <a:cubicBezTo>
                    <a:pt x="453390" y="492760"/>
                    <a:pt x="334010" y="547370"/>
                    <a:pt x="278130" y="546100"/>
                  </a:cubicBezTo>
                  <a:cubicBezTo>
                    <a:pt x="251460" y="544830"/>
                    <a:pt x="234950" y="539750"/>
                    <a:pt x="222250" y="528320"/>
                  </a:cubicBezTo>
                  <a:cubicBezTo>
                    <a:pt x="210820" y="515620"/>
                    <a:pt x="204470" y="487680"/>
                    <a:pt x="205740" y="473710"/>
                  </a:cubicBezTo>
                  <a:cubicBezTo>
                    <a:pt x="207010" y="462280"/>
                    <a:pt x="210820" y="453390"/>
                    <a:pt x="218440" y="445770"/>
                  </a:cubicBezTo>
                  <a:cubicBezTo>
                    <a:pt x="226060" y="436880"/>
                    <a:pt x="234950" y="427990"/>
                    <a:pt x="255270" y="424180"/>
                  </a:cubicBezTo>
                  <a:cubicBezTo>
                    <a:pt x="317500" y="408940"/>
                    <a:pt x="530860" y="435610"/>
                    <a:pt x="654050" y="449580"/>
                  </a:cubicBezTo>
                  <a:cubicBezTo>
                    <a:pt x="760730" y="461010"/>
                    <a:pt x="842010" y="485140"/>
                    <a:pt x="952500" y="497840"/>
                  </a:cubicBezTo>
                  <a:cubicBezTo>
                    <a:pt x="1089660" y="513080"/>
                    <a:pt x="1361440" y="511810"/>
                    <a:pt x="1418590" y="530860"/>
                  </a:cubicBezTo>
                  <a:cubicBezTo>
                    <a:pt x="1432560" y="534670"/>
                    <a:pt x="1436370" y="537210"/>
                    <a:pt x="1443990" y="544830"/>
                  </a:cubicBezTo>
                  <a:cubicBezTo>
                    <a:pt x="1451610" y="553720"/>
                    <a:pt x="1460500" y="570230"/>
                    <a:pt x="1461770" y="584200"/>
                  </a:cubicBezTo>
                  <a:cubicBezTo>
                    <a:pt x="1461770" y="596900"/>
                    <a:pt x="1455420" y="614680"/>
                    <a:pt x="1449070" y="624840"/>
                  </a:cubicBezTo>
                  <a:cubicBezTo>
                    <a:pt x="1442720" y="633730"/>
                    <a:pt x="1440180" y="637540"/>
                    <a:pt x="1426210" y="642620"/>
                  </a:cubicBezTo>
                  <a:cubicBezTo>
                    <a:pt x="1350010" y="669290"/>
                    <a:pt x="781050" y="680720"/>
                    <a:pt x="622300" y="648970"/>
                  </a:cubicBezTo>
                  <a:cubicBezTo>
                    <a:pt x="552450" y="635000"/>
                    <a:pt x="497840" y="621030"/>
                    <a:pt x="476250" y="586740"/>
                  </a:cubicBezTo>
                  <a:cubicBezTo>
                    <a:pt x="458470" y="558800"/>
                    <a:pt x="462280" y="505460"/>
                    <a:pt x="481330" y="473710"/>
                  </a:cubicBezTo>
                  <a:cubicBezTo>
                    <a:pt x="504190" y="434340"/>
                    <a:pt x="572770" y="412750"/>
                    <a:pt x="629920" y="383540"/>
                  </a:cubicBezTo>
                  <a:cubicBezTo>
                    <a:pt x="699770" y="347980"/>
                    <a:pt x="788670" y="307340"/>
                    <a:pt x="869950" y="283210"/>
                  </a:cubicBezTo>
                  <a:cubicBezTo>
                    <a:pt x="949960" y="260350"/>
                    <a:pt x="1111250" y="232410"/>
                    <a:pt x="1112520" y="238760"/>
                  </a:cubicBezTo>
                  <a:cubicBezTo>
                    <a:pt x="1113790" y="242570"/>
                    <a:pt x="1026160" y="280670"/>
                    <a:pt x="961390" y="292100"/>
                  </a:cubicBezTo>
                  <a:cubicBezTo>
                    <a:pt x="854710" y="309880"/>
                    <a:pt x="579120" y="293370"/>
                    <a:pt x="518160" y="285750"/>
                  </a:cubicBezTo>
                  <a:cubicBezTo>
                    <a:pt x="501650" y="283210"/>
                    <a:pt x="496570" y="284480"/>
                    <a:pt x="487680" y="278130"/>
                  </a:cubicBezTo>
                  <a:cubicBezTo>
                    <a:pt x="476250" y="271780"/>
                    <a:pt x="462280" y="255270"/>
                    <a:pt x="457200" y="243840"/>
                  </a:cubicBezTo>
                  <a:cubicBezTo>
                    <a:pt x="453390" y="233680"/>
                    <a:pt x="452120" y="223520"/>
                    <a:pt x="453390" y="212090"/>
                  </a:cubicBezTo>
                  <a:cubicBezTo>
                    <a:pt x="455930" y="199390"/>
                    <a:pt x="464820" y="181610"/>
                    <a:pt x="474980" y="171450"/>
                  </a:cubicBezTo>
                  <a:cubicBezTo>
                    <a:pt x="486410" y="162560"/>
                    <a:pt x="495300" y="160020"/>
                    <a:pt x="518160" y="156210"/>
                  </a:cubicBezTo>
                  <a:cubicBezTo>
                    <a:pt x="589280" y="142240"/>
                    <a:pt x="906780" y="129540"/>
                    <a:pt x="976630" y="151130"/>
                  </a:cubicBezTo>
                  <a:cubicBezTo>
                    <a:pt x="999490" y="158750"/>
                    <a:pt x="1009650" y="167640"/>
                    <a:pt x="1018540" y="180340"/>
                  </a:cubicBezTo>
                  <a:cubicBezTo>
                    <a:pt x="1027430" y="193040"/>
                    <a:pt x="1031240" y="214630"/>
                    <a:pt x="1029970" y="228600"/>
                  </a:cubicBezTo>
                  <a:cubicBezTo>
                    <a:pt x="1029970" y="241300"/>
                    <a:pt x="1024890" y="251460"/>
                    <a:pt x="1018540" y="261620"/>
                  </a:cubicBezTo>
                  <a:cubicBezTo>
                    <a:pt x="1009650" y="273050"/>
                    <a:pt x="995680" y="283210"/>
                    <a:pt x="976630" y="289560"/>
                  </a:cubicBezTo>
                  <a:cubicBezTo>
                    <a:pt x="939800" y="300990"/>
                    <a:pt x="867410" y="285750"/>
                    <a:pt x="806450" y="290830"/>
                  </a:cubicBezTo>
                  <a:cubicBezTo>
                    <a:pt x="734060" y="297180"/>
                    <a:pt x="655320" y="311150"/>
                    <a:pt x="571500" y="334010"/>
                  </a:cubicBezTo>
                  <a:cubicBezTo>
                    <a:pt x="471170" y="360680"/>
                    <a:pt x="300990" y="439420"/>
                    <a:pt x="247650" y="448310"/>
                  </a:cubicBezTo>
                  <a:cubicBezTo>
                    <a:pt x="232410" y="450850"/>
                    <a:pt x="226060" y="452120"/>
                    <a:pt x="215900" y="448310"/>
                  </a:cubicBezTo>
                  <a:cubicBezTo>
                    <a:pt x="201930" y="444500"/>
                    <a:pt x="184150" y="434340"/>
                    <a:pt x="175260" y="420370"/>
                  </a:cubicBezTo>
                  <a:cubicBezTo>
                    <a:pt x="166370" y="405130"/>
                    <a:pt x="161290" y="374650"/>
                    <a:pt x="167640" y="358140"/>
                  </a:cubicBezTo>
                  <a:cubicBezTo>
                    <a:pt x="173990" y="340360"/>
                    <a:pt x="185420" y="326390"/>
                    <a:pt x="215900" y="316230"/>
                  </a:cubicBezTo>
                  <a:cubicBezTo>
                    <a:pt x="330200" y="273050"/>
                    <a:pt x="1057910" y="295910"/>
                    <a:pt x="1173480" y="317500"/>
                  </a:cubicBezTo>
                  <a:cubicBezTo>
                    <a:pt x="1200150" y="322580"/>
                    <a:pt x="1209040" y="325120"/>
                    <a:pt x="1220470" y="335280"/>
                  </a:cubicBezTo>
                  <a:cubicBezTo>
                    <a:pt x="1231900" y="346710"/>
                    <a:pt x="1242060" y="364490"/>
                    <a:pt x="1244600" y="379730"/>
                  </a:cubicBezTo>
                  <a:cubicBezTo>
                    <a:pt x="1245870" y="396240"/>
                    <a:pt x="1240790" y="416560"/>
                    <a:pt x="1231900" y="429260"/>
                  </a:cubicBezTo>
                  <a:cubicBezTo>
                    <a:pt x="1223010" y="441960"/>
                    <a:pt x="1215390" y="450850"/>
                    <a:pt x="1189990" y="458470"/>
                  </a:cubicBezTo>
                  <a:cubicBezTo>
                    <a:pt x="1084580" y="490220"/>
                    <a:pt x="420370" y="472440"/>
                    <a:pt x="279400" y="450850"/>
                  </a:cubicBezTo>
                  <a:cubicBezTo>
                    <a:pt x="236220" y="444500"/>
                    <a:pt x="214630" y="439420"/>
                    <a:pt x="195580" y="426720"/>
                  </a:cubicBezTo>
                  <a:cubicBezTo>
                    <a:pt x="180340" y="417830"/>
                    <a:pt x="170180" y="405130"/>
                    <a:pt x="165100" y="392430"/>
                  </a:cubicBezTo>
                  <a:cubicBezTo>
                    <a:pt x="160020" y="378460"/>
                    <a:pt x="160020" y="359410"/>
                    <a:pt x="165100" y="346710"/>
                  </a:cubicBezTo>
                  <a:cubicBezTo>
                    <a:pt x="170180" y="332740"/>
                    <a:pt x="179070" y="323850"/>
                    <a:pt x="195580" y="312420"/>
                  </a:cubicBezTo>
                  <a:cubicBezTo>
                    <a:pt x="226060" y="290830"/>
                    <a:pt x="293370" y="267970"/>
                    <a:pt x="351790" y="247650"/>
                  </a:cubicBezTo>
                  <a:cubicBezTo>
                    <a:pt x="419100" y="223520"/>
                    <a:pt x="487680" y="196850"/>
                    <a:pt x="577850" y="179070"/>
                  </a:cubicBezTo>
                  <a:cubicBezTo>
                    <a:pt x="703580" y="153670"/>
                    <a:pt x="976630" y="102870"/>
                    <a:pt x="1043940" y="130810"/>
                  </a:cubicBezTo>
                  <a:cubicBezTo>
                    <a:pt x="1066800" y="139700"/>
                    <a:pt x="1076960" y="158750"/>
                    <a:pt x="1080770" y="176530"/>
                  </a:cubicBezTo>
                  <a:cubicBezTo>
                    <a:pt x="1083310" y="193040"/>
                    <a:pt x="1078230" y="217170"/>
                    <a:pt x="1064260" y="232410"/>
                  </a:cubicBezTo>
                  <a:cubicBezTo>
                    <a:pt x="1040130" y="257810"/>
                    <a:pt x="967740" y="276860"/>
                    <a:pt x="922020" y="284480"/>
                  </a:cubicBezTo>
                  <a:cubicBezTo>
                    <a:pt x="881380" y="292100"/>
                    <a:pt x="830580" y="295910"/>
                    <a:pt x="802640" y="287020"/>
                  </a:cubicBezTo>
                  <a:cubicBezTo>
                    <a:pt x="786130" y="280670"/>
                    <a:pt x="774700" y="271780"/>
                    <a:pt x="767080" y="260350"/>
                  </a:cubicBezTo>
                  <a:cubicBezTo>
                    <a:pt x="759460" y="248920"/>
                    <a:pt x="754380" y="232410"/>
                    <a:pt x="754380" y="218440"/>
                  </a:cubicBezTo>
                  <a:cubicBezTo>
                    <a:pt x="754380" y="204470"/>
                    <a:pt x="759460" y="187960"/>
                    <a:pt x="769620" y="176530"/>
                  </a:cubicBezTo>
                  <a:cubicBezTo>
                    <a:pt x="782320" y="163830"/>
                    <a:pt x="810260" y="149860"/>
                    <a:pt x="829310" y="151130"/>
                  </a:cubicBezTo>
                  <a:cubicBezTo>
                    <a:pt x="848360" y="153670"/>
                    <a:pt x="873760" y="172720"/>
                    <a:pt x="883920" y="186690"/>
                  </a:cubicBezTo>
                  <a:cubicBezTo>
                    <a:pt x="892810" y="199390"/>
                    <a:pt x="895350" y="215900"/>
                    <a:pt x="891540" y="231140"/>
                  </a:cubicBezTo>
                  <a:cubicBezTo>
                    <a:pt x="887730" y="247650"/>
                    <a:pt x="871220" y="274320"/>
                    <a:pt x="853440" y="283210"/>
                  </a:cubicBezTo>
                  <a:cubicBezTo>
                    <a:pt x="836930" y="290830"/>
                    <a:pt x="805180" y="289560"/>
                    <a:pt x="788670" y="280670"/>
                  </a:cubicBezTo>
                  <a:cubicBezTo>
                    <a:pt x="772160" y="270510"/>
                    <a:pt x="756920" y="243840"/>
                    <a:pt x="754380" y="226060"/>
                  </a:cubicBezTo>
                  <a:cubicBezTo>
                    <a:pt x="751840" y="210820"/>
                    <a:pt x="758190" y="194310"/>
                    <a:pt x="765810" y="182880"/>
                  </a:cubicBezTo>
                  <a:cubicBezTo>
                    <a:pt x="773430" y="171450"/>
                    <a:pt x="783590" y="161290"/>
                    <a:pt x="800100" y="154940"/>
                  </a:cubicBezTo>
                  <a:cubicBezTo>
                    <a:pt x="829310" y="144780"/>
                    <a:pt x="894080" y="156210"/>
                    <a:pt x="934720" y="151130"/>
                  </a:cubicBezTo>
                  <a:cubicBezTo>
                    <a:pt x="969010" y="146050"/>
                    <a:pt x="1007110" y="124460"/>
                    <a:pt x="1028700" y="125730"/>
                  </a:cubicBezTo>
                  <a:cubicBezTo>
                    <a:pt x="1041400" y="127000"/>
                    <a:pt x="1049020" y="130810"/>
                    <a:pt x="1056640" y="138430"/>
                  </a:cubicBezTo>
                  <a:cubicBezTo>
                    <a:pt x="1066800" y="146050"/>
                    <a:pt x="1078230" y="162560"/>
                    <a:pt x="1080770" y="176530"/>
                  </a:cubicBezTo>
                  <a:cubicBezTo>
                    <a:pt x="1083310" y="190500"/>
                    <a:pt x="1079500" y="208280"/>
                    <a:pt x="1073150" y="220980"/>
                  </a:cubicBezTo>
                  <a:cubicBezTo>
                    <a:pt x="1065530" y="232410"/>
                    <a:pt x="1057910" y="240030"/>
                    <a:pt x="1037590" y="248920"/>
                  </a:cubicBezTo>
                  <a:cubicBezTo>
                    <a:pt x="976630" y="274320"/>
                    <a:pt x="728980" y="270510"/>
                    <a:pt x="612140" y="293370"/>
                  </a:cubicBezTo>
                  <a:cubicBezTo>
                    <a:pt x="528320" y="311150"/>
                    <a:pt x="467360" y="335280"/>
                    <a:pt x="400050" y="359410"/>
                  </a:cubicBezTo>
                  <a:cubicBezTo>
                    <a:pt x="339090" y="382270"/>
                    <a:pt x="264160" y="433070"/>
                    <a:pt x="224790" y="434340"/>
                  </a:cubicBezTo>
                  <a:cubicBezTo>
                    <a:pt x="205740" y="434340"/>
                    <a:pt x="193040" y="425450"/>
                    <a:pt x="182880" y="417830"/>
                  </a:cubicBezTo>
                  <a:cubicBezTo>
                    <a:pt x="173990" y="411480"/>
                    <a:pt x="167640" y="403860"/>
                    <a:pt x="165100" y="392430"/>
                  </a:cubicBezTo>
                  <a:cubicBezTo>
                    <a:pt x="161290" y="377190"/>
                    <a:pt x="162560" y="347980"/>
                    <a:pt x="172720" y="332740"/>
                  </a:cubicBezTo>
                  <a:cubicBezTo>
                    <a:pt x="181610" y="318770"/>
                    <a:pt x="207010" y="306070"/>
                    <a:pt x="224790" y="304800"/>
                  </a:cubicBezTo>
                  <a:cubicBezTo>
                    <a:pt x="243840" y="303530"/>
                    <a:pt x="250190" y="321310"/>
                    <a:pt x="281940" y="326390"/>
                  </a:cubicBezTo>
                  <a:cubicBezTo>
                    <a:pt x="400050" y="347980"/>
                    <a:pt x="1062990" y="298450"/>
                    <a:pt x="1173480" y="317500"/>
                  </a:cubicBezTo>
                  <a:cubicBezTo>
                    <a:pt x="1200150" y="322580"/>
                    <a:pt x="1209040" y="325120"/>
                    <a:pt x="1220470" y="335280"/>
                  </a:cubicBezTo>
                  <a:cubicBezTo>
                    <a:pt x="1231900" y="345440"/>
                    <a:pt x="1242060" y="364490"/>
                    <a:pt x="1244600" y="379730"/>
                  </a:cubicBezTo>
                  <a:cubicBezTo>
                    <a:pt x="1245870" y="396240"/>
                    <a:pt x="1240790" y="416560"/>
                    <a:pt x="1231900" y="429260"/>
                  </a:cubicBezTo>
                  <a:cubicBezTo>
                    <a:pt x="1223010" y="441960"/>
                    <a:pt x="1215390" y="450850"/>
                    <a:pt x="1189990" y="458470"/>
                  </a:cubicBezTo>
                  <a:cubicBezTo>
                    <a:pt x="1082040" y="491490"/>
                    <a:pt x="355600" y="481330"/>
                    <a:pt x="231140" y="449580"/>
                  </a:cubicBezTo>
                  <a:cubicBezTo>
                    <a:pt x="200660" y="441960"/>
                    <a:pt x="186690" y="435610"/>
                    <a:pt x="175260" y="420370"/>
                  </a:cubicBezTo>
                  <a:cubicBezTo>
                    <a:pt x="165100" y="405130"/>
                    <a:pt x="162560" y="374650"/>
                    <a:pt x="167640" y="358140"/>
                  </a:cubicBezTo>
                  <a:cubicBezTo>
                    <a:pt x="172720" y="342900"/>
                    <a:pt x="181610" y="334010"/>
                    <a:pt x="200660" y="321310"/>
                  </a:cubicBezTo>
                  <a:cubicBezTo>
                    <a:pt x="241300" y="293370"/>
                    <a:pt x="358140" y="259080"/>
                    <a:pt x="439420" y="233680"/>
                  </a:cubicBezTo>
                  <a:cubicBezTo>
                    <a:pt x="520700" y="209550"/>
                    <a:pt x="619760" y="185420"/>
                    <a:pt x="688340" y="171450"/>
                  </a:cubicBezTo>
                  <a:cubicBezTo>
                    <a:pt x="734060" y="161290"/>
                    <a:pt x="763270" y="153670"/>
                    <a:pt x="806450" y="149860"/>
                  </a:cubicBezTo>
                  <a:cubicBezTo>
                    <a:pt x="857250" y="146050"/>
                    <a:pt x="938530" y="137160"/>
                    <a:pt x="976630" y="151130"/>
                  </a:cubicBezTo>
                  <a:cubicBezTo>
                    <a:pt x="1000760" y="160020"/>
                    <a:pt x="1018540" y="180340"/>
                    <a:pt x="1026160" y="195580"/>
                  </a:cubicBezTo>
                  <a:cubicBezTo>
                    <a:pt x="1031240" y="205740"/>
                    <a:pt x="1032510" y="217170"/>
                    <a:pt x="1029970" y="228600"/>
                  </a:cubicBezTo>
                  <a:cubicBezTo>
                    <a:pt x="1027430" y="243840"/>
                    <a:pt x="1018540" y="264160"/>
                    <a:pt x="1007110" y="274320"/>
                  </a:cubicBezTo>
                  <a:cubicBezTo>
                    <a:pt x="994410" y="284480"/>
                    <a:pt x="984250" y="288290"/>
                    <a:pt x="958850" y="292100"/>
                  </a:cubicBezTo>
                  <a:cubicBezTo>
                    <a:pt x="885190" y="304800"/>
                    <a:pt x="568960" y="306070"/>
                    <a:pt x="502920" y="284480"/>
                  </a:cubicBezTo>
                  <a:cubicBezTo>
                    <a:pt x="481330" y="276860"/>
                    <a:pt x="472440" y="267970"/>
                    <a:pt x="464820" y="257810"/>
                  </a:cubicBezTo>
                  <a:cubicBezTo>
                    <a:pt x="458470" y="248920"/>
                    <a:pt x="454660" y="238760"/>
                    <a:pt x="453390" y="228600"/>
                  </a:cubicBezTo>
                  <a:cubicBezTo>
                    <a:pt x="453390" y="214630"/>
                    <a:pt x="457200" y="195580"/>
                    <a:pt x="464820" y="184150"/>
                  </a:cubicBezTo>
                  <a:cubicBezTo>
                    <a:pt x="472440" y="171450"/>
                    <a:pt x="481330" y="163830"/>
                    <a:pt x="502920" y="157480"/>
                  </a:cubicBezTo>
                  <a:cubicBezTo>
                    <a:pt x="582930" y="132080"/>
                    <a:pt x="988060" y="120650"/>
                    <a:pt x="1112520" y="152400"/>
                  </a:cubicBezTo>
                  <a:cubicBezTo>
                    <a:pt x="1173480" y="167640"/>
                    <a:pt x="1229360" y="187960"/>
                    <a:pt x="1238250" y="222250"/>
                  </a:cubicBezTo>
                  <a:cubicBezTo>
                    <a:pt x="1248410" y="259080"/>
                    <a:pt x="1197610" y="337820"/>
                    <a:pt x="1151890" y="369570"/>
                  </a:cubicBezTo>
                  <a:cubicBezTo>
                    <a:pt x="1097280" y="407670"/>
                    <a:pt x="996950" y="384810"/>
                    <a:pt x="915670" y="407670"/>
                  </a:cubicBezTo>
                  <a:cubicBezTo>
                    <a:pt x="821690" y="434340"/>
                    <a:pt x="618490" y="508000"/>
                    <a:pt x="623570" y="532130"/>
                  </a:cubicBezTo>
                  <a:cubicBezTo>
                    <a:pt x="631190" y="571500"/>
                    <a:pt x="1309370" y="508000"/>
                    <a:pt x="1404620" y="528320"/>
                  </a:cubicBezTo>
                  <a:cubicBezTo>
                    <a:pt x="1426210" y="532130"/>
                    <a:pt x="1433830" y="535940"/>
                    <a:pt x="1443990" y="544830"/>
                  </a:cubicBezTo>
                  <a:cubicBezTo>
                    <a:pt x="1452880" y="554990"/>
                    <a:pt x="1460500" y="570230"/>
                    <a:pt x="1461770" y="584200"/>
                  </a:cubicBezTo>
                  <a:cubicBezTo>
                    <a:pt x="1461770" y="596900"/>
                    <a:pt x="1456690" y="614680"/>
                    <a:pt x="1449070" y="624840"/>
                  </a:cubicBezTo>
                  <a:cubicBezTo>
                    <a:pt x="1440180" y="636270"/>
                    <a:pt x="1432560" y="642620"/>
                    <a:pt x="1412240" y="647700"/>
                  </a:cubicBezTo>
                  <a:cubicBezTo>
                    <a:pt x="1343660" y="664210"/>
                    <a:pt x="1073150" y="629920"/>
                    <a:pt x="933450" y="613410"/>
                  </a:cubicBezTo>
                  <a:cubicBezTo>
                    <a:pt x="824230" y="600710"/>
                    <a:pt x="746760" y="579120"/>
                    <a:pt x="643890" y="567690"/>
                  </a:cubicBezTo>
                  <a:cubicBezTo>
                    <a:pt x="525780" y="554990"/>
                    <a:pt x="323850" y="561340"/>
                    <a:pt x="262890" y="546100"/>
                  </a:cubicBezTo>
                  <a:cubicBezTo>
                    <a:pt x="241300" y="541020"/>
                    <a:pt x="232410" y="538480"/>
                    <a:pt x="222250" y="528320"/>
                  </a:cubicBezTo>
                  <a:cubicBezTo>
                    <a:pt x="212090" y="515620"/>
                    <a:pt x="203200" y="490220"/>
                    <a:pt x="205740" y="473710"/>
                  </a:cubicBezTo>
                  <a:cubicBezTo>
                    <a:pt x="209550" y="455930"/>
                    <a:pt x="219710" y="440690"/>
                    <a:pt x="241300" y="427990"/>
                  </a:cubicBezTo>
                  <a:cubicBezTo>
                    <a:pt x="292100" y="396240"/>
                    <a:pt x="433070" y="377190"/>
                    <a:pt x="554990" y="363220"/>
                  </a:cubicBezTo>
                  <a:cubicBezTo>
                    <a:pt x="722630" y="342900"/>
                    <a:pt x="1078230" y="323850"/>
                    <a:pt x="1158240" y="341630"/>
                  </a:cubicBezTo>
                  <a:cubicBezTo>
                    <a:pt x="1179830" y="346710"/>
                    <a:pt x="1188720" y="353060"/>
                    <a:pt x="1197610" y="361950"/>
                  </a:cubicBezTo>
                  <a:cubicBezTo>
                    <a:pt x="1203960" y="369570"/>
                    <a:pt x="1209040" y="378460"/>
                    <a:pt x="1210310" y="388620"/>
                  </a:cubicBezTo>
                  <a:cubicBezTo>
                    <a:pt x="1212850" y="402590"/>
                    <a:pt x="1207770" y="430530"/>
                    <a:pt x="1197610" y="443230"/>
                  </a:cubicBezTo>
                  <a:cubicBezTo>
                    <a:pt x="1186180" y="455930"/>
                    <a:pt x="1162050" y="464820"/>
                    <a:pt x="1144270" y="463550"/>
                  </a:cubicBezTo>
                  <a:cubicBezTo>
                    <a:pt x="1125220" y="462280"/>
                    <a:pt x="1116330" y="445770"/>
                    <a:pt x="1085850" y="434340"/>
                  </a:cubicBezTo>
                  <a:cubicBezTo>
                    <a:pt x="999490" y="405130"/>
                    <a:pt x="709930" y="373380"/>
                    <a:pt x="554990" y="330200"/>
                  </a:cubicBezTo>
                  <a:cubicBezTo>
                    <a:pt x="431800" y="297180"/>
                    <a:pt x="323850" y="255270"/>
                    <a:pt x="228600" y="214630"/>
                  </a:cubicBezTo>
                  <a:cubicBezTo>
                    <a:pt x="152400" y="182880"/>
                    <a:pt x="55880" y="140970"/>
                    <a:pt x="25400" y="116840"/>
                  </a:cubicBezTo>
                  <a:cubicBezTo>
                    <a:pt x="13970" y="107950"/>
                    <a:pt x="10160" y="102870"/>
                    <a:pt x="6350" y="93980"/>
                  </a:cubicBezTo>
                  <a:cubicBezTo>
                    <a:pt x="1270" y="81280"/>
                    <a:pt x="0" y="60960"/>
                    <a:pt x="2540" y="48260"/>
                  </a:cubicBezTo>
                  <a:cubicBezTo>
                    <a:pt x="5080" y="38100"/>
                    <a:pt x="10160" y="29210"/>
                    <a:pt x="17780" y="22860"/>
                  </a:cubicBezTo>
                  <a:cubicBezTo>
                    <a:pt x="26670" y="13970"/>
                    <a:pt x="39370" y="3810"/>
                    <a:pt x="58420" y="3810"/>
                  </a:cubicBezTo>
                  <a:cubicBezTo>
                    <a:pt x="96520" y="1270"/>
                    <a:pt x="158750" y="50800"/>
                    <a:pt x="237490" y="71120"/>
                  </a:cubicBezTo>
                  <a:cubicBezTo>
                    <a:pt x="378460" y="105410"/>
                    <a:pt x="637540" y="102870"/>
                    <a:pt x="838200" y="144780"/>
                  </a:cubicBezTo>
                  <a:cubicBezTo>
                    <a:pt x="1050290" y="187960"/>
                    <a:pt x="1394460" y="289560"/>
                    <a:pt x="1480820" y="331470"/>
                  </a:cubicBezTo>
                  <a:cubicBezTo>
                    <a:pt x="1503680" y="342900"/>
                    <a:pt x="1512570" y="349250"/>
                    <a:pt x="1521460" y="361950"/>
                  </a:cubicBezTo>
                  <a:cubicBezTo>
                    <a:pt x="1530350" y="375920"/>
                    <a:pt x="1535430" y="397510"/>
                    <a:pt x="1532890" y="412750"/>
                  </a:cubicBezTo>
                  <a:cubicBezTo>
                    <a:pt x="1530350" y="429260"/>
                    <a:pt x="1518920" y="448310"/>
                    <a:pt x="1506220" y="458470"/>
                  </a:cubicBezTo>
                  <a:cubicBezTo>
                    <a:pt x="1494790" y="468630"/>
                    <a:pt x="1478280" y="474980"/>
                    <a:pt x="1457960" y="474980"/>
                  </a:cubicBezTo>
                  <a:cubicBezTo>
                    <a:pt x="1419860" y="473710"/>
                    <a:pt x="1353820" y="441960"/>
                    <a:pt x="1303020" y="415290"/>
                  </a:cubicBezTo>
                  <a:cubicBezTo>
                    <a:pt x="1248410" y="386080"/>
                    <a:pt x="1202690" y="339090"/>
                    <a:pt x="1144270" y="303530"/>
                  </a:cubicBezTo>
                  <a:cubicBezTo>
                    <a:pt x="1076960" y="261620"/>
                    <a:pt x="958850" y="218440"/>
                    <a:pt x="918210" y="185420"/>
                  </a:cubicBezTo>
                  <a:cubicBezTo>
                    <a:pt x="900430" y="170180"/>
                    <a:pt x="889000" y="160020"/>
                    <a:pt x="885190" y="143510"/>
                  </a:cubicBezTo>
                  <a:cubicBezTo>
                    <a:pt x="880110" y="124460"/>
                    <a:pt x="883920" y="91440"/>
                    <a:pt x="896620" y="74930"/>
                  </a:cubicBezTo>
                  <a:cubicBezTo>
                    <a:pt x="909320" y="58420"/>
                    <a:pt x="932180" y="50800"/>
                    <a:pt x="960120" y="45720"/>
                  </a:cubicBezTo>
                  <a:cubicBezTo>
                    <a:pt x="1004570" y="36830"/>
                    <a:pt x="1083310" y="46990"/>
                    <a:pt x="1145540" y="58420"/>
                  </a:cubicBezTo>
                  <a:cubicBezTo>
                    <a:pt x="1210310" y="68580"/>
                    <a:pt x="1280160" y="83820"/>
                    <a:pt x="1339850" y="113030"/>
                  </a:cubicBezTo>
                  <a:cubicBezTo>
                    <a:pt x="1399540" y="143510"/>
                    <a:pt x="1463040" y="191770"/>
                    <a:pt x="1507490" y="237490"/>
                  </a:cubicBezTo>
                  <a:cubicBezTo>
                    <a:pt x="1545590" y="275590"/>
                    <a:pt x="1584960" y="318770"/>
                    <a:pt x="1596390" y="361950"/>
                  </a:cubicBezTo>
                  <a:cubicBezTo>
                    <a:pt x="1606550" y="400050"/>
                    <a:pt x="1595120" y="474980"/>
                    <a:pt x="1586230" y="476250"/>
                  </a:cubicBezTo>
                  <a:cubicBezTo>
                    <a:pt x="1578610" y="477520"/>
                    <a:pt x="1550670" y="406400"/>
                    <a:pt x="1550670" y="406400"/>
                  </a:cubicBezTo>
                  <a:cubicBezTo>
                    <a:pt x="1549400" y="406400"/>
                    <a:pt x="1581150" y="449580"/>
                    <a:pt x="1579880" y="469900"/>
                  </a:cubicBezTo>
                  <a:cubicBezTo>
                    <a:pt x="1579880" y="490220"/>
                    <a:pt x="1562100" y="519430"/>
                    <a:pt x="1545590" y="530860"/>
                  </a:cubicBezTo>
                  <a:cubicBezTo>
                    <a:pt x="1527810" y="542290"/>
                    <a:pt x="1499870" y="543560"/>
                    <a:pt x="1474470" y="537210"/>
                  </a:cubicBezTo>
                  <a:cubicBezTo>
                    <a:pt x="1436370" y="527050"/>
                    <a:pt x="1370330" y="472440"/>
                    <a:pt x="1346200" y="450850"/>
                  </a:cubicBezTo>
                  <a:cubicBezTo>
                    <a:pt x="1334770" y="439420"/>
                    <a:pt x="1328420" y="434340"/>
                    <a:pt x="1323340" y="422910"/>
                  </a:cubicBezTo>
                  <a:cubicBezTo>
                    <a:pt x="1318260" y="408940"/>
                    <a:pt x="1315720" y="386080"/>
                    <a:pt x="1319530" y="369570"/>
                  </a:cubicBezTo>
                  <a:cubicBezTo>
                    <a:pt x="1324610" y="354330"/>
                    <a:pt x="1339850" y="336550"/>
                    <a:pt x="1351280" y="327660"/>
                  </a:cubicBezTo>
                  <a:cubicBezTo>
                    <a:pt x="1361440" y="321310"/>
                    <a:pt x="1369060" y="318770"/>
                    <a:pt x="1385570" y="317500"/>
                  </a:cubicBezTo>
                  <a:cubicBezTo>
                    <a:pt x="1426210" y="313690"/>
                    <a:pt x="1546860" y="325120"/>
                    <a:pt x="1598930" y="350520"/>
                  </a:cubicBezTo>
                  <a:cubicBezTo>
                    <a:pt x="1635760" y="367030"/>
                    <a:pt x="1685290" y="415290"/>
                    <a:pt x="1680210" y="422910"/>
                  </a:cubicBezTo>
                  <a:cubicBezTo>
                    <a:pt x="1671320" y="436880"/>
                    <a:pt x="1377950" y="295910"/>
                    <a:pt x="1286510" y="269240"/>
                  </a:cubicBezTo>
                  <a:cubicBezTo>
                    <a:pt x="1240790" y="256540"/>
                    <a:pt x="1220470" y="247650"/>
                    <a:pt x="1178560" y="247650"/>
                  </a:cubicBezTo>
                  <a:cubicBezTo>
                    <a:pt x="1121410" y="247650"/>
                    <a:pt x="1014730" y="298450"/>
                    <a:pt x="972820" y="289560"/>
                  </a:cubicBezTo>
                  <a:cubicBezTo>
                    <a:pt x="952500" y="285750"/>
                    <a:pt x="941070" y="273050"/>
                    <a:pt x="932180" y="260350"/>
                  </a:cubicBezTo>
                  <a:cubicBezTo>
                    <a:pt x="923290" y="246380"/>
                    <a:pt x="918210" y="226060"/>
                    <a:pt x="920750" y="210820"/>
                  </a:cubicBezTo>
                  <a:cubicBezTo>
                    <a:pt x="923290" y="194310"/>
                    <a:pt x="934720" y="176530"/>
                    <a:pt x="946150" y="166370"/>
                  </a:cubicBezTo>
                  <a:cubicBezTo>
                    <a:pt x="953770" y="157480"/>
                    <a:pt x="976630" y="151130"/>
                    <a:pt x="976630" y="151130"/>
                  </a:cubicBezTo>
                </a:path>
              </a:pathLst>
            </a:custGeom>
            <a:solidFill>
              <a:srgbClr val="FFFFFF"/>
            </a:solidFill>
            <a:ln cap="sq">
              <a:noFill/>
              <a:prstDash val="solid"/>
              <a:miter/>
            </a:ln>
          </p:spPr>
        </p:sp>
      </p:grpSp>
      <p:sp>
        <p:nvSpPr>
          <p:cNvPr name="TextBox 30" id="30"/>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3165812" y="1802693"/>
            <a:ext cx="11956376" cy="7279957"/>
          </a:xfrm>
          <a:custGeom>
            <a:avLst/>
            <a:gdLst/>
            <a:ahLst/>
            <a:cxnLst/>
            <a:rect r="r" b="b" t="t" l="l"/>
            <a:pathLst>
              <a:path h="7279957" w="11956376">
                <a:moveTo>
                  <a:pt x="0" y="0"/>
                </a:moveTo>
                <a:lnTo>
                  <a:pt x="11956376" y="0"/>
                </a:lnTo>
                <a:lnTo>
                  <a:pt x="11956376" y="7279957"/>
                </a:lnTo>
                <a:lnTo>
                  <a:pt x="0" y="7279957"/>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37</a:t>
            </a:r>
          </a:p>
        </p:txBody>
      </p:sp>
      <p:sp>
        <p:nvSpPr>
          <p:cNvPr name="TextBox 16" id="16"/>
          <p:cNvSpPr txBox="true"/>
          <p:nvPr/>
        </p:nvSpPr>
        <p:spPr>
          <a:xfrm rot="0">
            <a:off x="1028700" y="1076325"/>
            <a:ext cx="1964412" cy="814959"/>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7" id="17"/>
          <p:cNvSpPr txBox="true"/>
          <p:nvPr/>
        </p:nvSpPr>
        <p:spPr>
          <a:xfrm rot="0">
            <a:off x="7324130" y="9235864"/>
            <a:ext cx="3639741"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334 </a:t>
            </a:r>
            <a:r>
              <a:rPr lang="en-US" sz="3248">
                <a:solidFill>
                  <a:srgbClr val="FF3131"/>
                </a:solidFill>
                <a:latin typeface="Noto Sans Georgian"/>
                <a:ea typeface="Noto Sans Georgian"/>
                <a:cs typeface="Noto Sans Georgian"/>
                <a:sym typeface="Noto Sans Georgian"/>
              </a:rPr>
              <a:t>DÒNG x 9 CỘT</a:t>
            </a:r>
          </a:p>
        </p:txBody>
      </p:sp>
      <p:sp>
        <p:nvSpPr>
          <p:cNvPr name="TextBox 18" id="18"/>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9" id="19"/>
          <p:cNvSpPr txBox="true"/>
          <p:nvPr/>
        </p:nvSpPr>
        <p:spPr>
          <a:xfrm rot="0">
            <a:off x="14031587" y="9538807"/>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2338994" y="2457557"/>
            <a:ext cx="13610012" cy="5468706"/>
          </a:xfrm>
          <a:custGeom>
            <a:avLst/>
            <a:gdLst/>
            <a:ahLst/>
            <a:cxnLst/>
            <a:rect r="r" b="b" t="t" l="l"/>
            <a:pathLst>
              <a:path h="5468706" w="13610012">
                <a:moveTo>
                  <a:pt x="0" y="0"/>
                </a:moveTo>
                <a:lnTo>
                  <a:pt x="13610012" y="0"/>
                </a:lnTo>
                <a:lnTo>
                  <a:pt x="13610012" y="5468707"/>
                </a:lnTo>
                <a:lnTo>
                  <a:pt x="0" y="5468707"/>
                </a:lnTo>
                <a:lnTo>
                  <a:pt x="0" y="0"/>
                </a:lnTo>
                <a:close/>
              </a:path>
            </a:pathLst>
          </a:custGeom>
          <a:blipFill>
            <a:blip r:embed="rId6"/>
            <a:stretch>
              <a:fillRect l="0" t="-56738"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37</a:t>
            </a:r>
          </a:p>
        </p:txBody>
      </p:sp>
      <p:sp>
        <p:nvSpPr>
          <p:cNvPr name="TextBox 16" id="16"/>
          <p:cNvSpPr txBox="true"/>
          <p:nvPr/>
        </p:nvSpPr>
        <p:spPr>
          <a:xfrm rot="0">
            <a:off x="1028700" y="1076325"/>
            <a:ext cx="3587502" cy="814959"/>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XỬ LÝ DỮ LIỆU</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393696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3662016" y="1459992"/>
            <a:ext cx="10963968" cy="7332153"/>
          </a:xfrm>
          <a:custGeom>
            <a:avLst/>
            <a:gdLst/>
            <a:ahLst/>
            <a:cxnLst/>
            <a:rect r="r" b="b" t="t" l="l"/>
            <a:pathLst>
              <a:path h="7332153" w="10963968">
                <a:moveTo>
                  <a:pt x="0" y="0"/>
                </a:moveTo>
                <a:lnTo>
                  <a:pt x="10963968" y="0"/>
                </a:lnTo>
                <a:lnTo>
                  <a:pt x="10963968" y="7332153"/>
                </a:lnTo>
                <a:lnTo>
                  <a:pt x="0" y="7332153"/>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37</a:t>
            </a:r>
          </a:p>
        </p:txBody>
      </p:sp>
      <p:sp>
        <p:nvSpPr>
          <p:cNvPr name="TextBox 16" id="16"/>
          <p:cNvSpPr txBox="true"/>
          <p:nvPr/>
        </p:nvSpPr>
        <p:spPr>
          <a:xfrm rot="0">
            <a:off x="1028700" y="1076325"/>
            <a:ext cx="1964412" cy="814959"/>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7" id="17"/>
          <p:cNvSpPr txBox="true"/>
          <p:nvPr/>
        </p:nvSpPr>
        <p:spPr>
          <a:xfrm rot="0">
            <a:off x="7324130" y="9235864"/>
            <a:ext cx="3639741"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334 </a:t>
            </a:r>
            <a:r>
              <a:rPr lang="en-US" sz="3248">
                <a:solidFill>
                  <a:srgbClr val="FF3131"/>
                </a:solidFill>
                <a:latin typeface="Noto Sans Georgian"/>
                <a:ea typeface="Noto Sans Georgian"/>
                <a:cs typeface="Noto Sans Georgian"/>
                <a:sym typeface="Noto Sans Georgian"/>
              </a:rPr>
              <a:t>DÒNG x 9 CỘT</a:t>
            </a:r>
          </a:p>
        </p:txBody>
      </p:sp>
      <p:sp>
        <p:nvSpPr>
          <p:cNvPr name="TextBox 18" id="18"/>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9" id="19"/>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TextBox 13" id="13"/>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38</a:t>
            </a:r>
          </a:p>
        </p:txBody>
      </p:sp>
      <p:sp>
        <p:nvSpPr>
          <p:cNvPr name="Freeform 14" id="14"/>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TextBox 15" id="15"/>
          <p:cNvSpPr txBox="true"/>
          <p:nvPr/>
        </p:nvSpPr>
        <p:spPr>
          <a:xfrm rot="0">
            <a:off x="1056266" y="1150671"/>
            <a:ext cx="3527108"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GIẢI THÍCH DỮ LIỆU</a:t>
            </a:r>
          </a:p>
        </p:txBody>
      </p:sp>
      <p:graphicFrame>
        <p:nvGraphicFramePr>
          <p:cNvPr name="Table 16" id="16"/>
          <p:cNvGraphicFramePr>
            <a:graphicFrameLocks noGrp="true"/>
          </p:cNvGraphicFramePr>
          <p:nvPr/>
        </p:nvGraphicFramePr>
        <p:xfrm>
          <a:off x="473588" y="1936972"/>
          <a:ext cx="17108360" cy="8191500"/>
        </p:xfrm>
        <a:graphic>
          <a:graphicData uri="http://schemas.openxmlformats.org/drawingml/2006/table">
            <a:tbl>
              <a:tblPr/>
              <a:tblGrid>
                <a:gridCol w="3430654"/>
                <a:gridCol w="13677706"/>
              </a:tblGrid>
              <a:tr h="859248">
                <a:tc>
                  <a:txBody>
                    <a:bodyPr anchor="t" rtlCol="false"/>
                    <a:lstStyle/>
                    <a:p>
                      <a:pPr algn="l">
                        <a:lnSpc>
                          <a:spcPts val="3640"/>
                        </a:lnSpc>
                        <a:defRPr/>
                      </a:pPr>
                      <a:r>
                        <a:rPr lang="en-US" sz="2600">
                          <a:solidFill>
                            <a:srgbClr val="000000"/>
                          </a:solidFill>
                          <a:latin typeface="Arimo"/>
                          <a:ea typeface="Arimo"/>
                          <a:cs typeface="Arimo"/>
                          <a:sym typeface="Arimo"/>
                        </a:rPr>
                        <a:t>ID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Mã định danh duy nhất cho mỗi khách hàng trong tập dữ liệu</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Membership</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Thông tin về việc khách hàng có là thành viên của dịch vụ spa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Regular Visits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Số lần khách hàng đến thăm hoặc sử dụng dịch vụ trong một khoảng thời gian nhất định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Purchased Package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Khách hàng có mua gói dịch vụ hoặc sản phẩm nào đó hay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Uses Discounts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Thông tin về việc khách hàng có sử dụng các chương trình giảm giá hay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Referred Friends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Số lượng bạn bè mà khách hàng đã giới thiệu tham gia dịch vụ hoặc chương trình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Takes Survey</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Khách hàng có tham gia khảo sát hoặc cung cấp phản hồi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317514">
                <a:tc>
                  <a:txBody>
                    <a:bodyPr anchor="t" rtlCol="false"/>
                    <a:lstStyle/>
                    <a:p>
                      <a:pPr algn="l">
                        <a:lnSpc>
                          <a:spcPts val="3640"/>
                        </a:lnSpc>
                        <a:defRPr/>
                      </a:pPr>
                      <a:r>
                        <a:rPr lang="en-US" sz="2600">
                          <a:solidFill>
                            <a:srgbClr val="000000"/>
                          </a:solidFill>
                          <a:latin typeface="Arimo"/>
                          <a:ea typeface="Arimo"/>
                          <a:cs typeface="Arimo"/>
                          <a:sym typeface="Arimo"/>
                        </a:rPr>
                        <a:t>Attends Events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Thông tin về việc khách hàng có tham gia các sự kiện được tổ chức bởi doanh nghiệp hay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59248">
                <a:tc>
                  <a:txBody>
                    <a:bodyPr anchor="t" rtlCol="false"/>
                    <a:lstStyle/>
                    <a:p>
                      <a:pPr algn="l">
                        <a:lnSpc>
                          <a:spcPts val="3640"/>
                        </a:lnSpc>
                        <a:defRPr/>
                      </a:pPr>
                      <a:r>
                        <a:rPr lang="en-US" sz="2600">
                          <a:solidFill>
                            <a:srgbClr val="000000"/>
                          </a:solidFill>
                          <a:latin typeface="Arimo"/>
                          <a:ea typeface="Arimo"/>
                          <a:cs typeface="Arimo"/>
                          <a:sym typeface="Arimo"/>
                        </a:rPr>
                        <a:t>Feedback Provided</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3640"/>
                        </a:lnSpc>
                        <a:defRPr/>
                      </a:pPr>
                      <a:r>
                        <a:rPr lang="en-US" sz="2600">
                          <a:solidFill>
                            <a:srgbClr val="000000"/>
                          </a:solidFill>
                          <a:latin typeface="Arimo"/>
                          <a:ea typeface="Arimo"/>
                          <a:cs typeface="Arimo"/>
                          <a:sym typeface="Arimo"/>
                        </a:rPr>
                        <a:t>Khách hàng có cung cấp phản hồi về sản phẩm/dịch vụ hay không</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3952737" y="261620"/>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Freeform 14" id="14"/>
          <p:cNvSpPr/>
          <p:nvPr/>
        </p:nvSpPr>
        <p:spPr>
          <a:xfrm flipH="false" flipV="false" rot="0">
            <a:off x="28081" y="2089464"/>
            <a:ext cx="5541082" cy="6599178"/>
          </a:xfrm>
          <a:custGeom>
            <a:avLst/>
            <a:gdLst/>
            <a:ahLst/>
            <a:cxnLst/>
            <a:rect r="r" b="b" t="t" l="l"/>
            <a:pathLst>
              <a:path h="6599178" w="5541082">
                <a:moveTo>
                  <a:pt x="0" y="0"/>
                </a:moveTo>
                <a:lnTo>
                  <a:pt x="5541082" y="0"/>
                </a:lnTo>
                <a:lnTo>
                  <a:pt x="5541082" y="6599178"/>
                </a:lnTo>
                <a:lnTo>
                  <a:pt x="0" y="6599178"/>
                </a:lnTo>
                <a:lnTo>
                  <a:pt x="0" y="0"/>
                </a:lnTo>
                <a:close/>
              </a:path>
            </a:pathLst>
          </a:custGeom>
          <a:blipFill>
            <a:blip r:embed="rId6"/>
            <a:stretch>
              <a:fillRect l="0" t="0" r="0" b="0"/>
            </a:stretch>
          </a:blipFill>
        </p:spPr>
      </p:sp>
      <p:sp>
        <p:nvSpPr>
          <p:cNvPr name="Freeform 15" id="15"/>
          <p:cNvSpPr/>
          <p:nvPr/>
        </p:nvSpPr>
        <p:spPr>
          <a:xfrm flipH="false" flipV="false" rot="0">
            <a:off x="7737162" y="1429568"/>
            <a:ext cx="10327437" cy="6767578"/>
          </a:xfrm>
          <a:custGeom>
            <a:avLst/>
            <a:gdLst/>
            <a:ahLst/>
            <a:cxnLst/>
            <a:rect r="r" b="b" t="t" l="l"/>
            <a:pathLst>
              <a:path h="6767578" w="10327437">
                <a:moveTo>
                  <a:pt x="0" y="0"/>
                </a:moveTo>
                <a:lnTo>
                  <a:pt x="10327438" y="0"/>
                </a:lnTo>
                <a:lnTo>
                  <a:pt x="10327438" y="6767578"/>
                </a:lnTo>
                <a:lnTo>
                  <a:pt x="0" y="6767578"/>
                </a:lnTo>
                <a:lnTo>
                  <a:pt x="0" y="0"/>
                </a:lnTo>
                <a:close/>
              </a:path>
            </a:pathLst>
          </a:custGeom>
          <a:blipFill>
            <a:blip r:embed="rId7"/>
            <a:stretch>
              <a:fillRect l="0" t="0" r="-622" b="0"/>
            </a:stretch>
          </a:blipFill>
        </p:spPr>
      </p:sp>
      <p:sp>
        <p:nvSpPr>
          <p:cNvPr name="Freeform 16" id="16"/>
          <p:cNvSpPr/>
          <p:nvPr/>
        </p:nvSpPr>
        <p:spPr>
          <a:xfrm flipH="false" flipV="false" rot="723304">
            <a:off x="5331815" y="2626913"/>
            <a:ext cx="2160475" cy="2077380"/>
          </a:xfrm>
          <a:custGeom>
            <a:avLst/>
            <a:gdLst/>
            <a:ahLst/>
            <a:cxnLst/>
            <a:rect r="r" b="b" t="t" l="l"/>
            <a:pathLst>
              <a:path h="2077380" w="2160475">
                <a:moveTo>
                  <a:pt x="0" y="0"/>
                </a:moveTo>
                <a:lnTo>
                  <a:pt x="2160475" y="0"/>
                </a:lnTo>
                <a:lnTo>
                  <a:pt x="2160475" y="2077380"/>
                </a:lnTo>
                <a:lnTo>
                  <a:pt x="0" y="2077380"/>
                </a:lnTo>
                <a:lnTo>
                  <a:pt x="0" y="0"/>
                </a:lnTo>
                <a:close/>
              </a:path>
            </a:pathLst>
          </a:custGeom>
          <a:blipFill>
            <a:blip r:embed="rId8"/>
            <a:stretch>
              <a:fillRect l="0" t="0" r="0" b="0"/>
            </a:stretch>
          </a:blipFill>
        </p:spPr>
      </p:sp>
      <p:sp>
        <p:nvSpPr>
          <p:cNvPr name="TextBox 17" id="17"/>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39</a:t>
            </a:r>
          </a:p>
        </p:txBody>
      </p:sp>
      <p:sp>
        <p:nvSpPr>
          <p:cNvPr name="TextBox 18" id="18"/>
          <p:cNvSpPr txBox="true"/>
          <p:nvPr/>
        </p:nvSpPr>
        <p:spPr>
          <a:xfrm rot="0">
            <a:off x="1056266" y="1150671"/>
            <a:ext cx="3243739"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DEMO BY ORANGE</a:t>
            </a:r>
          </a:p>
        </p:txBody>
      </p:sp>
      <p:sp>
        <p:nvSpPr>
          <p:cNvPr name="TextBox 19" id="19"/>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20" id="20"/>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028700" y="2390336"/>
            <a:ext cx="11467100" cy="5156199"/>
          </a:xfrm>
          <a:custGeom>
            <a:avLst/>
            <a:gdLst/>
            <a:ahLst/>
            <a:cxnLst/>
            <a:rect r="r" b="b" t="t" l="l"/>
            <a:pathLst>
              <a:path h="5156199" w="11467100">
                <a:moveTo>
                  <a:pt x="0" y="0"/>
                </a:moveTo>
                <a:lnTo>
                  <a:pt x="11467100" y="0"/>
                </a:lnTo>
                <a:lnTo>
                  <a:pt x="11467100" y="5156200"/>
                </a:lnTo>
                <a:lnTo>
                  <a:pt x="0" y="5156200"/>
                </a:lnTo>
                <a:lnTo>
                  <a:pt x="0" y="0"/>
                </a:lnTo>
                <a:close/>
              </a:path>
            </a:pathLst>
          </a:custGeom>
          <a:blipFill>
            <a:blip r:embed="rId4"/>
            <a:stretch>
              <a:fillRect l="0" t="-733" r="0" b="-733"/>
            </a:stretch>
          </a:blipFill>
        </p:spPr>
      </p:sp>
      <p:sp>
        <p:nvSpPr>
          <p:cNvPr name="Freeform 13" id="13"/>
          <p:cNvSpPr/>
          <p:nvPr/>
        </p:nvSpPr>
        <p:spPr>
          <a:xfrm flipH="false" flipV="false" rot="0">
            <a:off x="1961561" y="2656093"/>
            <a:ext cx="11158249" cy="4632433"/>
          </a:xfrm>
          <a:custGeom>
            <a:avLst/>
            <a:gdLst/>
            <a:ahLst/>
            <a:cxnLst/>
            <a:rect r="r" b="b" t="t" l="l"/>
            <a:pathLst>
              <a:path h="4632433" w="11158249">
                <a:moveTo>
                  <a:pt x="0" y="0"/>
                </a:moveTo>
                <a:lnTo>
                  <a:pt x="11158249" y="0"/>
                </a:lnTo>
                <a:lnTo>
                  <a:pt x="11158249" y="4632434"/>
                </a:lnTo>
                <a:lnTo>
                  <a:pt x="0" y="4632434"/>
                </a:lnTo>
                <a:lnTo>
                  <a:pt x="0" y="0"/>
                </a:lnTo>
                <a:close/>
              </a:path>
            </a:pathLst>
          </a:custGeom>
          <a:blipFill>
            <a:blip r:embed="rId5"/>
            <a:stretch>
              <a:fillRect l="0" t="-733" r="0" b="-733"/>
            </a:stretch>
          </a:blipFill>
        </p:spPr>
      </p:sp>
      <p:sp>
        <p:nvSpPr>
          <p:cNvPr name="Freeform 14" id="14"/>
          <p:cNvSpPr/>
          <p:nvPr/>
        </p:nvSpPr>
        <p:spPr>
          <a:xfrm flipH="false" flipV="false" rot="0">
            <a:off x="842873" y="2442013"/>
            <a:ext cx="1118687" cy="1112921"/>
          </a:xfrm>
          <a:custGeom>
            <a:avLst/>
            <a:gdLst/>
            <a:ahLst/>
            <a:cxnLst/>
            <a:rect r="r" b="b" t="t" l="l"/>
            <a:pathLst>
              <a:path h="1112921" w="1118687">
                <a:moveTo>
                  <a:pt x="0" y="0"/>
                </a:moveTo>
                <a:lnTo>
                  <a:pt x="1118688" y="0"/>
                </a:lnTo>
                <a:lnTo>
                  <a:pt x="1118688" y="1112921"/>
                </a:lnTo>
                <a:lnTo>
                  <a:pt x="0" y="1112921"/>
                </a:lnTo>
                <a:lnTo>
                  <a:pt x="0" y="0"/>
                </a:lnTo>
                <a:close/>
              </a:path>
            </a:pathLst>
          </a:custGeom>
          <a:blipFill>
            <a:blip r:embed="rId6"/>
            <a:stretch>
              <a:fillRect l="0" t="0" r="0" b="0"/>
            </a:stretch>
          </a:blipFill>
        </p:spPr>
      </p:sp>
      <p:grpSp>
        <p:nvGrpSpPr>
          <p:cNvPr name="Group 15" id="15"/>
          <p:cNvGrpSpPr/>
          <p:nvPr/>
        </p:nvGrpSpPr>
        <p:grpSpPr>
          <a:xfrm rot="0">
            <a:off x="14022179" y="1284233"/>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02217" y="5633430"/>
            <a:ext cx="2106642" cy="2106642"/>
          </a:xfrm>
          <a:custGeom>
            <a:avLst/>
            <a:gdLst/>
            <a:ahLst/>
            <a:cxnLst/>
            <a:rect r="r" b="b" t="t" l="l"/>
            <a:pathLst>
              <a:path h="2106642" w="2106642">
                <a:moveTo>
                  <a:pt x="0" y="0"/>
                </a:moveTo>
                <a:lnTo>
                  <a:pt x="2106641" y="0"/>
                </a:lnTo>
                <a:lnTo>
                  <a:pt x="2106641" y="2106642"/>
                </a:lnTo>
                <a:lnTo>
                  <a:pt x="0" y="2106642"/>
                </a:lnTo>
                <a:lnTo>
                  <a:pt x="0" y="0"/>
                </a:lnTo>
                <a:close/>
              </a:path>
            </a:pathLst>
          </a:custGeom>
          <a:blipFill>
            <a:blip r:embed="rId7"/>
            <a:stretch>
              <a:fillRect l="0" t="0" r="0" b="0"/>
            </a:stretch>
          </a:blipFill>
        </p:spPr>
      </p:sp>
      <p:sp>
        <p:nvSpPr>
          <p:cNvPr name="TextBox 19" id="19"/>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04</a:t>
            </a:r>
          </a:p>
        </p:txBody>
      </p:sp>
      <p:sp>
        <p:nvSpPr>
          <p:cNvPr name="TextBox 20" id="20"/>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21" id="21"/>
          <p:cNvSpPr txBox="true"/>
          <p:nvPr/>
        </p:nvSpPr>
        <p:spPr>
          <a:xfrm rot="0">
            <a:off x="3265831" y="4092763"/>
            <a:ext cx="8818920" cy="1875172"/>
          </a:xfrm>
          <a:prstGeom prst="rect">
            <a:avLst/>
          </a:prstGeom>
        </p:spPr>
        <p:txBody>
          <a:bodyPr anchor="t" rtlCol="false" tIns="0" lIns="0" bIns="0" rIns="0">
            <a:spAutoFit/>
          </a:bodyPr>
          <a:lstStyle/>
          <a:p>
            <a:pPr algn="l">
              <a:lnSpc>
                <a:spcPts val="14455"/>
              </a:lnSpc>
            </a:pPr>
            <a:r>
              <a:rPr lang="en-US" sz="13141" b="true">
                <a:solidFill>
                  <a:srgbClr val="1178BE"/>
                </a:solidFill>
                <a:latin typeface="Barlow Condensed Bold"/>
                <a:ea typeface="Barlow Condensed Bold"/>
                <a:cs typeface="Barlow Condensed Bold"/>
                <a:sym typeface="Barlow Condensed Bold"/>
              </a:rPr>
              <a:t>DECISION TREE</a:t>
            </a:r>
          </a:p>
        </p:txBody>
      </p:sp>
      <p:sp>
        <p:nvSpPr>
          <p:cNvPr name="TextBox 22" id="22"/>
          <p:cNvSpPr txBox="true"/>
          <p:nvPr/>
        </p:nvSpPr>
        <p:spPr>
          <a:xfrm rot="0">
            <a:off x="14950206" y="1780420"/>
            <a:ext cx="1230046" cy="1875172"/>
          </a:xfrm>
          <a:prstGeom prst="rect">
            <a:avLst/>
          </a:prstGeom>
        </p:spPr>
        <p:txBody>
          <a:bodyPr anchor="t" rtlCol="false" tIns="0" lIns="0" bIns="0" rIns="0">
            <a:spAutoFit/>
          </a:bodyPr>
          <a:lstStyle/>
          <a:p>
            <a:pPr algn="l">
              <a:lnSpc>
                <a:spcPts val="14455"/>
              </a:lnSpc>
            </a:pPr>
            <a:r>
              <a:rPr lang="en-US" sz="13141" b="true">
                <a:solidFill>
                  <a:srgbClr val="FFFFFF"/>
                </a:solidFill>
                <a:latin typeface="Barlow Condensed Bold"/>
                <a:ea typeface="Barlow Condensed Bold"/>
                <a:cs typeface="Barlow Condensed Bold"/>
                <a:sym typeface="Barlow Condensed Bold"/>
              </a:rPr>
              <a:t>01</a:t>
            </a:r>
          </a:p>
        </p:txBody>
      </p:sp>
      <p:sp>
        <p:nvSpPr>
          <p:cNvPr name="TextBox 23" id="23"/>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Freeform 14" id="14"/>
          <p:cNvSpPr/>
          <p:nvPr/>
        </p:nvSpPr>
        <p:spPr>
          <a:xfrm flipH="false" flipV="false" rot="0">
            <a:off x="7678477" y="1542505"/>
            <a:ext cx="8421059" cy="7715795"/>
          </a:xfrm>
          <a:custGeom>
            <a:avLst/>
            <a:gdLst/>
            <a:ahLst/>
            <a:cxnLst/>
            <a:rect r="r" b="b" t="t" l="l"/>
            <a:pathLst>
              <a:path h="7715795" w="8421059">
                <a:moveTo>
                  <a:pt x="0" y="0"/>
                </a:moveTo>
                <a:lnTo>
                  <a:pt x="8421060" y="0"/>
                </a:lnTo>
                <a:lnTo>
                  <a:pt x="8421060" y="7715795"/>
                </a:lnTo>
                <a:lnTo>
                  <a:pt x="0" y="7715795"/>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40</a:t>
            </a:r>
          </a:p>
        </p:txBody>
      </p:sp>
      <p:sp>
        <p:nvSpPr>
          <p:cNvPr name="TextBox 16" id="16"/>
          <p:cNvSpPr txBox="true"/>
          <p:nvPr/>
        </p:nvSpPr>
        <p:spPr>
          <a:xfrm rot="0">
            <a:off x="1056266" y="1141146"/>
            <a:ext cx="3330893" cy="636533"/>
          </a:xfrm>
          <a:prstGeom prst="rect">
            <a:avLst/>
          </a:prstGeom>
        </p:spPr>
        <p:txBody>
          <a:bodyPr anchor="t" rtlCol="false" tIns="0" lIns="0" bIns="0" rIns="0">
            <a:spAutoFit/>
          </a:bodyPr>
          <a:lstStyle/>
          <a:p>
            <a:pPr algn="l">
              <a:lnSpc>
                <a:spcPts val="4807"/>
              </a:lnSpc>
            </a:pPr>
            <a:r>
              <a:rPr lang="en-US" sz="4370" b="true">
                <a:solidFill>
                  <a:srgbClr val="1178BE"/>
                </a:solidFill>
                <a:latin typeface="Barlow Condensed Bold"/>
                <a:ea typeface="Barlow Condensed Bold"/>
                <a:cs typeface="Barlow Condensed Bold"/>
                <a:sym typeface="Barlow Condensed Bold"/>
              </a:rPr>
              <a:t>Tìm tập phổ biến</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187352" y="2879278"/>
            <a:ext cx="4021812" cy="1176918"/>
          </a:xfrm>
          <a:prstGeom prst="rect">
            <a:avLst/>
          </a:prstGeom>
        </p:spPr>
        <p:txBody>
          <a:bodyPr anchor="t" rtlCol="false" tIns="0" lIns="0" bIns="0" rIns="0">
            <a:spAutoFit/>
          </a:bodyPr>
          <a:lstStyle/>
          <a:p>
            <a:pPr algn="l">
              <a:lnSpc>
                <a:spcPts val="4587"/>
              </a:lnSpc>
            </a:pPr>
            <a:r>
              <a:rPr lang="en-US" sz="4170" b="true">
                <a:solidFill>
                  <a:srgbClr val="1F2020"/>
                </a:solidFill>
                <a:latin typeface="Barlow Condensed Bold"/>
                <a:ea typeface="Barlow Condensed Bold"/>
                <a:cs typeface="Barlow Condensed Bold"/>
                <a:sym typeface="Barlow Condensed Bold"/>
              </a:rPr>
              <a:t>Với minsup = 25%</a:t>
            </a:r>
          </a:p>
          <a:p>
            <a:pPr algn="r">
              <a:lnSpc>
                <a:spcPts val="4587"/>
              </a:lnSpc>
            </a:pPr>
            <a:r>
              <a:rPr lang="en-US" b="true" sz="4170">
                <a:solidFill>
                  <a:srgbClr val="1F2020"/>
                </a:solidFill>
                <a:latin typeface="Barlow Condensed Bold"/>
                <a:ea typeface="Barlow Condensed Bold"/>
                <a:cs typeface="Barlow Condensed Bold"/>
                <a:sym typeface="Barlow Condensed Bold"/>
              </a:rPr>
              <a:t>-&gt; có 68 tập phổ biến</a:t>
            </a:r>
          </a:p>
        </p:txBody>
      </p:sp>
      <p:sp>
        <p:nvSpPr>
          <p:cNvPr name="TextBox 19" id="19"/>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Freeform 14" id="14"/>
          <p:cNvSpPr/>
          <p:nvPr/>
        </p:nvSpPr>
        <p:spPr>
          <a:xfrm flipH="false" flipV="false" rot="0">
            <a:off x="6652591" y="766113"/>
            <a:ext cx="9161169" cy="8474081"/>
          </a:xfrm>
          <a:custGeom>
            <a:avLst/>
            <a:gdLst/>
            <a:ahLst/>
            <a:cxnLst/>
            <a:rect r="r" b="b" t="t" l="l"/>
            <a:pathLst>
              <a:path h="8474081" w="9161169">
                <a:moveTo>
                  <a:pt x="0" y="0"/>
                </a:moveTo>
                <a:lnTo>
                  <a:pt x="9161169" y="0"/>
                </a:lnTo>
                <a:lnTo>
                  <a:pt x="9161169" y="8474081"/>
                </a:lnTo>
                <a:lnTo>
                  <a:pt x="0" y="8474081"/>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40</a:t>
            </a:r>
          </a:p>
        </p:txBody>
      </p:sp>
      <p:sp>
        <p:nvSpPr>
          <p:cNvPr name="TextBox 16" id="16"/>
          <p:cNvSpPr txBox="true"/>
          <p:nvPr/>
        </p:nvSpPr>
        <p:spPr>
          <a:xfrm rot="0">
            <a:off x="1056266" y="1141146"/>
            <a:ext cx="3330893" cy="636533"/>
          </a:xfrm>
          <a:prstGeom prst="rect">
            <a:avLst/>
          </a:prstGeom>
        </p:spPr>
        <p:txBody>
          <a:bodyPr anchor="t" rtlCol="false" tIns="0" lIns="0" bIns="0" rIns="0">
            <a:spAutoFit/>
          </a:bodyPr>
          <a:lstStyle/>
          <a:p>
            <a:pPr algn="l">
              <a:lnSpc>
                <a:spcPts val="4807"/>
              </a:lnSpc>
            </a:pPr>
            <a:r>
              <a:rPr lang="en-US" sz="4370" b="true">
                <a:solidFill>
                  <a:srgbClr val="1178BE"/>
                </a:solidFill>
                <a:latin typeface="Barlow Condensed Bold"/>
                <a:ea typeface="Barlow Condensed Bold"/>
                <a:cs typeface="Barlow Condensed Bold"/>
                <a:sym typeface="Barlow Condensed Bold"/>
              </a:rPr>
              <a:t>Tìm tập phổ biến</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056266" y="3180303"/>
            <a:ext cx="4019699" cy="1176918"/>
          </a:xfrm>
          <a:prstGeom prst="rect">
            <a:avLst/>
          </a:prstGeom>
        </p:spPr>
        <p:txBody>
          <a:bodyPr anchor="t" rtlCol="false" tIns="0" lIns="0" bIns="0" rIns="0">
            <a:spAutoFit/>
          </a:bodyPr>
          <a:lstStyle/>
          <a:p>
            <a:pPr algn="l">
              <a:lnSpc>
                <a:spcPts val="4587"/>
              </a:lnSpc>
            </a:pPr>
            <a:r>
              <a:rPr lang="en-US" sz="4170" b="true">
                <a:solidFill>
                  <a:srgbClr val="1F2020"/>
                </a:solidFill>
                <a:latin typeface="Barlow Condensed Bold"/>
                <a:ea typeface="Barlow Condensed Bold"/>
                <a:cs typeface="Barlow Condensed Bold"/>
                <a:sym typeface="Barlow Condensed Bold"/>
              </a:rPr>
              <a:t>Với minsup = 30%</a:t>
            </a:r>
          </a:p>
          <a:p>
            <a:pPr algn="r">
              <a:lnSpc>
                <a:spcPts val="4587"/>
              </a:lnSpc>
            </a:pPr>
            <a:r>
              <a:rPr lang="en-US" b="true" sz="4170">
                <a:solidFill>
                  <a:srgbClr val="1F2020"/>
                </a:solidFill>
                <a:latin typeface="Barlow Condensed Bold"/>
                <a:ea typeface="Barlow Condensed Bold"/>
                <a:cs typeface="Barlow Condensed Bold"/>
                <a:sym typeface="Barlow Condensed Bold"/>
              </a:rPr>
              <a:t>-&gt; có 25 tập phổ biến</a:t>
            </a:r>
          </a:p>
        </p:txBody>
      </p:sp>
      <p:sp>
        <p:nvSpPr>
          <p:cNvPr name="TextBox 19" id="19"/>
          <p:cNvSpPr txBox="true"/>
          <p:nvPr/>
        </p:nvSpPr>
        <p:spPr>
          <a:xfrm rot="0">
            <a:off x="1395273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Freeform 14" id="14"/>
          <p:cNvSpPr/>
          <p:nvPr/>
        </p:nvSpPr>
        <p:spPr>
          <a:xfrm flipH="false" flipV="false" rot="0">
            <a:off x="6191090" y="1818568"/>
            <a:ext cx="11241224" cy="6962712"/>
          </a:xfrm>
          <a:custGeom>
            <a:avLst/>
            <a:gdLst/>
            <a:ahLst/>
            <a:cxnLst/>
            <a:rect r="r" b="b" t="t" l="l"/>
            <a:pathLst>
              <a:path h="6962712" w="11241224">
                <a:moveTo>
                  <a:pt x="0" y="0"/>
                </a:moveTo>
                <a:lnTo>
                  <a:pt x="11241224" y="0"/>
                </a:lnTo>
                <a:lnTo>
                  <a:pt x="11241224" y="6962712"/>
                </a:lnTo>
                <a:lnTo>
                  <a:pt x="0" y="6962712"/>
                </a:lnTo>
                <a:lnTo>
                  <a:pt x="0" y="0"/>
                </a:lnTo>
                <a:close/>
              </a:path>
            </a:pathLst>
          </a:custGeom>
          <a:blipFill>
            <a:blip r:embed="rId6"/>
            <a:stretch>
              <a:fillRect l="-1160" t="0" r="-14297" b="-17435"/>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40</a:t>
            </a:r>
          </a:p>
        </p:txBody>
      </p:sp>
      <p:sp>
        <p:nvSpPr>
          <p:cNvPr name="TextBox 16" id="16"/>
          <p:cNvSpPr txBox="true"/>
          <p:nvPr/>
        </p:nvSpPr>
        <p:spPr>
          <a:xfrm rot="0">
            <a:off x="1056266" y="1141146"/>
            <a:ext cx="3330893" cy="636533"/>
          </a:xfrm>
          <a:prstGeom prst="rect">
            <a:avLst/>
          </a:prstGeom>
        </p:spPr>
        <p:txBody>
          <a:bodyPr anchor="t" rtlCol="false" tIns="0" lIns="0" bIns="0" rIns="0">
            <a:spAutoFit/>
          </a:bodyPr>
          <a:lstStyle/>
          <a:p>
            <a:pPr algn="l">
              <a:lnSpc>
                <a:spcPts val="4807"/>
              </a:lnSpc>
            </a:pPr>
            <a:r>
              <a:rPr lang="en-US" sz="4370" b="true">
                <a:solidFill>
                  <a:srgbClr val="1178BE"/>
                </a:solidFill>
                <a:latin typeface="Barlow Condensed Bold"/>
                <a:ea typeface="Barlow Condensed Bold"/>
                <a:cs typeface="Barlow Condensed Bold"/>
                <a:sym typeface="Barlow Condensed Bold"/>
              </a:rPr>
              <a:t>Tìm tập phổ biến</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056266" y="3316527"/>
            <a:ext cx="4550164" cy="1365583"/>
          </a:xfrm>
          <a:prstGeom prst="rect">
            <a:avLst/>
          </a:prstGeom>
        </p:spPr>
        <p:txBody>
          <a:bodyPr anchor="t" rtlCol="false" tIns="0" lIns="0" bIns="0" rIns="0">
            <a:spAutoFit/>
          </a:bodyPr>
          <a:lstStyle/>
          <a:p>
            <a:pPr algn="l">
              <a:lnSpc>
                <a:spcPts val="5300"/>
              </a:lnSpc>
            </a:pPr>
            <a:r>
              <a:rPr lang="en-US" sz="4818" b="true">
                <a:solidFill>
                  <a:srgbClr val="1F2020"/>
                </a:solidFill>
                <a:latin typeface="Barlow Condensed Bold"/>
                <a:ea typeface="Barlow Condensed Bold"/>
                <a:cs typeface="Barlow Condensed Bold"/>
                <a:sym typeface="Barlow Condensed Bold"/>
              </a:rPr>
              <a:t>Với minsup = 40% </a:t>
            </a:r>
          </a:p>
          <a:p>
            <a:pPr algn="l">
              <a:lnSpc>
                <a:spcPts val="5300"/>
              </a:lnSpc>
            </a:pPr>
            <a:r>
              <a:rPr lang="en-US" sz="4818" b="true">
                <a:solidFill>
                  <a:srgbClr val="1F2020"/>
                </a:solidFill>
                <a:latin typeface="Barlow Condensed Bold"/>
                <a:ea typeface="Barlow Condensed Bold"/>
                <a:cs typeface="Barlow Condensed Bold"/>
                <a:sym typeface="Barlow Condensed Bold"/>
              </a:rPr>
              <a:t>-&gt; có 16 tập phổ biến</a:t>
            </a:r>
          </a:p>
        </p:txBody>
      </p:sp>
      <p:sp>
        <p:nvSpPr>
          <p:cNvPr name="TextBox 19" id="19"/>
          <p:cNvSpPr txBox="true"/>
          <p:nvPr/>
        </p:nvSpPr>
        <p:spPr>
          <a:xfrm rot="0">
            <a:off x="137319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Freeform 14" id="14"/>
          <p:cNvSpPr/>
          <p:nvPr/>
        </p:nvSpPr>
        <p:spPr>
          <a:xfrm flipH="false" flipV="false" rot="0">
            <a:off x="1758527" y="3330992"/>
            <a:ext cx="14060259" cy="5057136"/>
          </a:xfrm>
          <a:custGeom>
            <a:avLst/>
            <a:gdLst/>
            <a:ahLst/>
            <a:cxnLst/>
            <a:rect r="r" b="b" t="t" l="l"/>
            <a:pathLst>
              <a:path h="5057136" w="14060259">
                <a:moveTo>
                  <a:pt x="0" y="0"/>
                </a:moveTo>
                <a:lnTo>
                  <a:pt x="14060258" y="0"/>
                </a:lnTo>
                <a:lnTo>
                  <a:pt x="14060258" y="5057136"/>
                </a:lnTo>
                <a:lnTo>
                  <a:pt x="0" y="5057136"/>
                </a:lnTo>
                <a:lnTo>
                  <a:pt x="0" y="0"/>
                </a:lnTo>
                <a:close/>
              </a:path>
            </a:pathLst>
          </a:custGeom>
          <a:blipFill>
            <a:blip r:embed="rId6"/>
            <a:stretch>
              <a:fillRect l="0" t="0" r="0" b="-86278"/>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40</a:t>
            </a:r>
          </a:p>
        </p:txBody>
      </p:sp>
      <p:sp>
        <p:nvSpPr>
          <p:cNvPr name="TextBox 16" id="16"/>
          <p:cNvSpPr txBox="true"/>
          <p:nvPr/>
        </p:nvSpPr>
        <p:spPr>
          <a:xfrm rot="0">
            <a:off x="1056266" y="1141146"/>
            <a:ext cx="3240405" cy="636533"/>
          </a:xfrm>
          <a:prstGeom prst="rect">
            <a:avLst/>
          </a:prstGeom>
        </p:spPr>
        <p:txBody>
          <a:bodyPr anchor="t" rtlCol="false" tIns="0" lIns="0" bIns="0" rIns="0">
            <a:spAutoFit/>
          </a:bodyPr>
          <a:lstStyle/>
          <a:p>
            <a:pPr algn="l">
              <a:lnSpc>
                <a:spcPts val="4807"/>
              </a:lnSpc>
            </a:pPr>
            <a:r>
              <a:rPr lang="en-US" sz="4370" b="true">
                <a:solidFill>
                  <a:srgbClr val="1178BE"/>
                </a:solidFill>
                <a:latin typeface="Barlow Condensed Bold"/>
                <a:ea typeface="Barlow Condensed Bold"/>
                <a:cs typeface="Barlow Condensed Bold"/>
                <a:sym typeface="Barlow Condensed Bold"/>
              </a:rPr>
              <a:t>Tìm luật kết hợp</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8" id="18"/>
          <p:cNvSpPr txBox="true"/>
          <p:nvPr/>
        </p:nvSpPr>
        <p:spPr>
          <a:xfrm rot="0">
            <a:off x="137904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
        <p:nvSpPr>
          <p:cNvPr name="TextBox 19" id="19"/>
          <p:cNvSpPr txBox="true"/>
          <p:nvPr/>
        </p:nvSpPr>
        <p:spPr>
          <a:xfrm rot="0">
            <a:off x="2798622" y="2275439"/>
            <a:ext cx="11980069" cy="595893"/>
          </a:xfrm>
          <a:prstGeom prst="rect">
            <a:avLst/>
          </a:prstGeom>
        </p:spPr>
        <p:txBody>
          <a:bodyPr anchor="t" rtlCol="false" tIns="0" lIns="0" bIns="0" rIns="0">
            <a:spAutoFit/>
          </a:bodyPr>
          <a:lstStyle/>
          <a:p>
            <a:pPr algn="l">
              <a:lnSpc>
                <a:spcPts val="4587"/>
              </a:lnSpc>
            </a:pPr>
            <a:r>
              <a:rPr lang="en-US" sz="4170" b="true">
                <a:solidFill>
                  <a:srgbClr val="1F2020"/>
                </a:solidFill>
                <a:latin typeface="Barlow Condensed Bold"/>
                <a:ea typeface="Barlow Condensed Bold"/>
                <a:cs typeface="Barlow Condensed Bold"/>
                <a:sym typeface="Barlow Condensed Bold"/>
              </a:rPr>
              <a:t>Với minsup = 25% và minconf = 50% ta tìm được 9 luật kết hợp</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42873" y="1112571"/>
            <a:ext cx="55132" cy="560274"/>
          </a:xfrm>
          <a:custGeom>
            <a:avLst/>
            <a:gdLst/>
            <a:ahLst/>
            <a:cxnLst/>
            <a:rect r="r" b="b" t="t" l="l"/>
            <a:pathLst>
              <a:path h="560274" w="55132">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40</a:t>
            </a:r>
          </a:p>
        </p:txBody>
      </p:sp>
      <p:sp>
        <p:nvSpPr>
          <p:cNvPr name="TextBox 15" id="15"/>
          <p:cNvSpPr txBox="true"/>
          <p:nvPr/>
        </p:nvSpPr>
        <p:spPr>
          <a:xfrm rot="0">
            <a:off x="1056266" y="1141146"/>
            <a:ext cx="3240405" cy="636533"/>
          </a:xfrm>
          <a:prstGeom prst="rect">
            <a:avLst/>
          </a:prstGeom>
        </p:spPr>
        <p:txBody>
          <a:bodyPr anchor="t" rtlCol="false" tIns="0" lIns="0" bIns="0" rIns="0">
            <a:spAutoFit/>
          </a:bodyPr>
          <a:lstStyle/>
          <a:p>
            <a:pPr algn="l">
              <a:lnSpc>
                <a:spcPts val="4807"/>
              </a:lnSpc>
            </a:pPr>
            <a:r>
              <a:rPr lang="en-US" sz="4370" b="true">
                <a:solidFill>
                  <a:srgbClr val="1178BE"/>
                </a:solidFill>
                <a:latin typeface="Barlow Condensed Bold"/>
                <a:ea typeface="Barlow Condensed Bold"/>
                <a:cs typeface="Barlow Condensed Bold"/>
                <a:sym typeface="Barlow Condensed Bold"/>
              </a:rPr>
              <a:t>Tìm luật kết hợp</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Association Rules - Apriori</a:t>
            </a:r>
          </a:p>
        </p:txBody>
      </p:sp>
      <p:sp>
        <p:nvSpPr>
          <p:cNvPr name="TextBox 17" id="17"/>
          <p:cNvSpPr txBox="true"/>
          <p:nvPr/>
        </p:nvSpPr>
        <p:spPr>
          <a:xfrm rot="0">
            <a:off x="13790457" y="9513998"/>
            <a:ext cx="3051423"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Nguyễn Ngọc Oanh</a:t>
            </a:r>
          </a:p>
        </p:txBody>
      </p:sp>
      <p:sp>
        <p:nvSpPr>
          <p:cNvPr name="TextBox 18" id="18"/>
          <p:cNvSpPr txBox="true"/>
          <p:nvPr/>
        </p:nvSpPr>
        <p:spPr>
          <a:xfrm rot="0">
            <a:off x="3155576" y="2111054"/>
            <a:ext cx="1570881" cy="595893"/>
          </a:xfrm>
          <a:prstGeom prst="rect">
            <a:avLst/>
          </a:prstGeom>
        </p:spPr>
        <p:txBody>
          <a:bodyPr anchor="t" rtlCol="false" tIns="0" lIns="0" bIns="0" rIns="0">
            <a:spAutoFit/>
          </a:bodyPr>
          <a:lstStyle/>
          <a:p>
            <a:pPr algn="l">
              <a:lnSpc>
                <a:spcPts val="4587"/>
              </a:lnSpc>
            </a:pPr>
            <a:r>
              <a:rPr lang="en-US" sz="4170" b="true">
                <a:solidFill>
                  <a:srgbClr val="1F2020"/>
                </a:solidFill>
                <a:latin typeface="Barlow Condensed Bold"/>
                <a:ea typeface="Barlow Condensed Bold"/>
                <a:cs typeface="Barlow Condensed Bold"/>
                <a:sym typeface="Barlow Condensed Bold"/>
              </a:rPr>
              <a:t>Kết luận</a:t>
            </a:r>
          </a:p>
        </p:txBody>
      </p:sp>
      <p:sp>
        <p:nvSpPr>
          <p:cNvPr name="TextBox 19" id="19"/>
          <p:cNvSpPr txBox="true"/>
          <p:nvPr/>
        </p:nvSpPr>
        <p:spPr>
          <a:xfrm rot="0">
            <a:off x="2307036" y="3013347"/>
            <a:ext cx="13392894" cy="2045590"/>
          </a:xfrm>
          <a:prstGeom prst="rect">
            <a:avLst/>
          </a:prstGeom>
        </p:spPr>
        <p:txBody>
          <a:bodyPr anchor="t" rtlCol="false" tIns="0" lIns="0" bIns="0" rIns="0">
            <a:spAutoFit/>
          </a:bodyPr>
          <a:lstStyle/>
          <a:p>
            <a:pPr algn="just" marL="474978" indent="-237489" lvl="1">
              <a:lnSpc>
                <a:spcPts val="4157"/>
              </a:lnSpc>
              <a:buFont typeface="Arial"/>
              <a:buChar char="•"/>
            </a:pPr>
            <a:r>
              <a:rPr lang="en-US" sz="2199" spc="-92">
                <a:solidFill>
                  <a:srgbClr val="000000"/>
                </a:solidFill>
                <a:latin typeface="Noto Sans Georgian"/>
                <a:ea typeface="Noto Sans Georgian"/>
                <a:cs typeface="Noto Sans Georgian"/>
                <a:sym typeface="Noto Sans Georgian"/>
              </a:rPr>
              <a:t>Nhóm khách hàng </a:t>
            </a:r>
            <a:r>
              <a:rPr lang="en-US" b="true" sz="2199" spc="-92">
                <a:solidFill>
                  <a:srgbClr val="000000"/>
                </a:solidFill>
                <a:latin typeface="Noto Sans Georgian Bold"/>
                <a:ea typeface="Noto Sans Georgian Bold"/>
                <a:cs typeface="Noto Sans Georgian Bold"/>
                <a:sym typeface="Noto Sans Georgian Bold"/>
              </a:rPr>
              <a:t>Membership</a:t>
            </a:r>
            <a:r>
              <a:rPr lang="en-US" sz="2199" spc="-92">
                <a:solidFill>
                  <a:srgbClr val="000000"/>
                </a:solidFill>
                <a:latin typeface="Noto Sans Georgian"/>
                <a:ea typeface="Noto Sans Georgian"/>
                <a:cs typeface="Noto Sans Georgian"/>
                <a:sym typeface="Noto Sans Georgian"/>
              </a:rPr>
              <a:t> có vai trò trung tâm nhưng cần cải thiện lợi ích để tăng động lực.</a:t>
            </a:r>
          </a:p>
          <a:p>
            <a:pPr algn="just" marL="474978" indent="-237489" lvl="1">
              <a:lnSpc>
                <a:spcPts val="4157"/>
              </a:lnSpc>
              <a:buFont typeface="Arial"/>
              <a:buChar char="•"/>
            </a:pPr>
            <a:r>
              <a:rPr lang="en-US" sz="2199" spc="-92">
                <a:solidFill>
                  <a:srgbClr val="000000"/>
                </a:solidFill>
                <a:latin typeface="Noto Sans Georgian"/>
                <a:ea typeface="Noto Sans Georgian"/>
                <a:cs typeface="Noto Sans Georgian"/>
                <a:sym typeface="Noto Sans Georgian"/>
              </a:rPr>
              <a:t>Khuyến mãi </a:t>
            </a:r>
            <a:r>
              <a:rPr lang="en-US" b="true" sz="2199" spc="-92">
                <a:solidFill>
                  <a:srgbClr val="000000"/>
                </a:solidFill>
                <a:latin typeface="Noto Sans Georgian Bold"/>
                <a:ea typeface="Noto Sans Georgian Bold"/>
                <a:cs typeface="Noto Sans Georgian Bold"/>
                <a:sym typeface="Noto Sans Georgian Bold"/>
              </a:rPr>
              <a:t>Discount</a:t>
            </a:r>
            <a:r>
              <a:rPr lang="en-US" sz="2199" spc="-92">
                <a:solidFill>
                  <a:srgbClr val="000000"/>
                </a:solidFill>
                <a:latin typeface="Noto Sans Georgian"/>
                <a:ea typeface="Noto Sans Georgian"/>
                <a:cs typeface="Noto Sans Georgian"/>
                <a:sym typeface="Noto Sans Georgian"/>
              </a:rPr>
              <a:t> và </a:t>
            </a:r>
            <a:r>
              <a:rPr lang="en-US" b="true" sz="2199" spc="-92">
                <a:solidFill>
                  <a:srgbClr val="000000"/>
                </a:solidFill>
                <a:latin typeface="Noto Sans Georgian Bold"/>
                <a:ea typeface="Noto Sans Georgian Bold"/>
                <a:cs typeface="Noto Sans Georgian Bold"/>
                <a:sym typeface="Noto Sans Georgian Bold"/>
              </a:rPr>
              <a:t>Feedback </a:t>
            </a:r>
            <a:r>
              <a:rPr lang="en-US" sz="2199" spc="-92">
                <a:solidFill>
                  <a:srgbClr val="000000"/>
                </a:solidFill>
                <a:latin typeface="Noto Sans Georgian"/>
                <a:ea typeface="Noto Sans Georgian"/>
                <a:cs typeface="Noto Sans Georgian"/>
                <a:sym typeface="Noto Sans Georgian"/>
              </a:rPr>
              <a:t>có mối quan hệ đáng chú ý nhưng cần được khai thác thêm.- </a:t>
            </a:r>
          </a:p>
          <a:p>
            <a:pPr algn="just" marL="474978" indent="-237489" lvl="1">
              <a:lnSpc>
                <a:spcPts val="4157"/>
              </a:lnSpc>
              <a:buFont typeface="Arial"/>
              <a:buChar char="•"/>
            </a:pPr>
            <a:r>
              <a:rPr lang="en-US" b="true" sz="2199" spc="-92">
                <a:solidFill>
                  <a:srgbClr val="000000"/>
                </a:solidFill>
                <a:latin typeface="Noto Sans Georgian Bold"/>
                <a:ea typeface="Noto Sans Georgian Bold"/>
                <a:cs typeface="Noto Sans Georgian Bold"/>
                <a:sym typeface="Noto Sans Georgian Bold"/>
              </a:rPr>
              <a:t>Chương trình giới thiệu bạn bè </a:t>
            </a:r>
            <a:r>
              <a:rPr lang="en-US" sz="2199" spc="-92">
                <a:solidFill>
                  <a:srgbClr val="000000"/>
                </a:solidFill>
                <a:latin typeface="Noto Sans Georgian"/>
                <a:ea typeface="Noto Sans Georgian"/>
                <a:cs typeface="Noto Sans Georgian"/>
                <a:sym typeface="Noto Sans Georgian"/>
              </a:rPr>
              <a:t>và </a:t>
            </a:r>
            <a:r>
              <a:rPr lang="en-US" b="true" sz="2199" spc="-92">
                <a:solidFill>
                  <a:srgbClr val="000000"/>
                </a:solidFill>
                <a:latin typeface="Noto Sans Georgian Bold"/>
                <a:ea typeface="Noto Sans Georgian Bold"/>
                <a:cs typeface="Noto Sans Georgian Bold"/>
                <a:sym typeface="Noto Sans Georgian Bold"/>
              </a:rPr>
              <a:t>khảo sát</a:t>
            </a:r>
            <a:r>
              <a:rPr lang="en-US" sz="2199" spc="-92">
                <a:solidFill>
                  <a:srgbClr val="000000"/>
                </a:solidFill>
                <a:latin typeface="Noto Sans Georgian"/>
                <a:ea typeface="Noto Sans Georgian"/>
                <a:cs typeface="Noto Sans Georgian"/>
                <a:sym typeface="Noto Sans Georgian"/>
              </a:rPr>
              <a:t> có tiềm năng để thúc đẩy khách hàng trở thành Membership.</a:t>
            </a:r>
          </a:p>
          <a:p>
            <a:pPr algn="just" marL="474978" indent="-237489" lvl="1">
              <a:lnSpc>
                <a:spcPts val="4157"/>
              </a:lnSpc>
              <a:buFont typeface="Arial"/>
              <a:buChar char="•"/>
            </a:pPr>
            <a:r>
              <a:rPr lang="en-US" sz="2199" spc="-92">
                <a:solidFill>
                  <a:srgbClr val="000000"/>
                </a:solidFill>
                <a:latin typeface="Noto Sans Georgian"/>
                <a:ea typeface="Noto Sans Georgian"/>
                <a:cs typeface="Noto Sans Georgian"/>
                <a:sym typeface="Noto Sans Georgian"/>
              </a:rPr>
              <a:t>Các sự kiện là cơ hội tốt để tăng sự gắn bó với hội viên.</a:t>
            </a:r>
          </a:p>
        </p:txBody>
      </p:sp>
      <p:sp>
        <p:nvSpPr>
          <p:cNvPr name="TextBox 20" id="20"/>
          <p:cNvSpPr txBox="true"/>
          <p:nvPr/>
        </p:nvSpPr>
        <p:spPr>
          <a:xfrm rot="0">
            <a:off x="2230338" y="6379491"/>
            <a:ext cx="13827323" cy="2045590"/>
          </a:xfrm>
          <a:prstGeom prst="rect">
            <a:avLst/>
          </a:prstGeom>
        </p:spPr>
        <p:txBody>
          <a:bodyPr anchor="t" rtlCol="false" tIns="0" lIns="0" bIns="0" rIns="0">
            <a:spAutoFit/>
          </a:bodyPr>
          <a:lstStyle/>
          <a:p>
            <a:pPr algn="l" marL="474978" indent="-237489" lvl="1">
              <a:lnSpc>
                <a:spcPts val="4157"/>
              </a:lnSpc>
              <a:buFont typeface="Arial"/>
              <a:buChar char="•"/>
            </a:pPr>
            <a:r>
              <a:rPr lang="en-US" b="true" sz="2199">
                <a:solidFill>
                  <a:srgbClr val="000000"/>
                </a:solidFill>
                <a:latin typeface="Noto Sans Georgian Bold"/>
                <a:ea typeface="Noto Sans Georgian Bold"/>
                <a:cs typeface="Noto Sans Georgian Bold"/>
                <a:sym typeface="Noto Sans Georgian Bold"/>
              </a:rPr>
              <a:t>Tăng giá trị Membership:</a:t>
            </a:r>
            <a:r>
              <a:rPr lang="en-US" sz="2199">
                <a:solidFill>
                  <a:srgbClr val="000000"/>
                </a:solidFill>
                <a:latin typeface="Noto Sans Georgian"/>
                <a:ea typeface="Noto Sans Georgian"/>
                <a:cs typeface="Noto Sans Georgian"/>
                <a:sym typeface="Noto Sans Georgian"/>
              </a:rPr>
              <a:t> Bổ sung quyền lợi độc quyền (quà, giảm giá dài hạn, hoặc sự kiện đặc biệt)</a:t>
            </a:r>
          </a:p>
          <a:p>
            <a:pPr algn="l" marL="474978" indent="-237489" lvl="1">
              <a:lnSpc>
                <a:spcPts val="4157"/>
              </a:lnSpc>
              <a:buFont typeface="Arial"/>
              <a:buChar char="•"/>
            </a:pPr>
            <a:r>
              <a:rPr lang="en-US" b="true" sz="2199">
                <a:solidFill>
                  <a:srgbClr val="000000"/>
                </a:solidFill>
                <a:latin typeface="Noto Sans Georgian Bold"/>
                <a:ea typeface="Noto Sans Georgian Bold"/>
                <a:cs typeface="Noto Sans Georgian Bold"/>
                <a:sym typeface="Noto Sans Georgian Bold"/>
              </a:rPr>
              <a:t>Chương trình liên kết</a:t>
            </a:r>
            <a:r>
              <a:rPr lang="en-US" sz="2199">
                <a:solidFill>
                  <a:srgbClr val="000000"/>
                </a:solidFill>
                <a:latin typeface="Noto Sans Georgian"/>
                <a:ea typeface="Noto Sans Georgian"/>
                <a:cs typeface="Noto Sans Georgian"/>
                <a:sym typeface="Noto Sans Georgian"/>
              </a:rPr>
              <a:t>: Kết nối Feedback với các ưu đãi </a:t>
            </a:r>
          </a:p>
          <a:p>
            <a:pPr algn="l" marL="474978" indent="-237489" lvl="1">
              <a:lnSpc>
                <a:spcPts val="4157"/>
              </a:lnSpc>
              <a:buFont typeface="Arial"/>
              <a:buChar char="•"/>
            </a:pPr>
            <a:r>
              <a:rPr lang="en-US" b="true" sz="2199">
                <a:solidFill>
                  <a:srgbClr val="000000"/>
                </a:solidFill>
                <a:latin typeface="Noto Sans Georgian Bold"/>
                <a:ea typeface="Noto Sans Georgian Bold"/>
                <a:cs typeface="Noto Sans Georgian Bold"/>
                <a:sym typeface="Noto Sans Georgian Bold"/>
              </a:rPr>
              <a:t>Khuyến mãi kết hợp: </a:t>
            </a:r>
            <a:r>
              <a:rPr lang="en-US" sz="2199">
                <a:solidFill>
                  <a:srgbClr val="000000"/>
                </a:solidFill>
                <a:latin typeface="Noto Sans Georgian"/>
                <a:ea typeface="Noto Sans Georgian"/>
                <a:cs typeface="Noto Sans Georgian"/>
                <a:sym typeface="Noto Sans Georgian"/>
              </a:rPr>
              <a:t>T</a:t>
            </a:r>
            <a:r>
              <a:rPr lang="en-US" sz="2199">
                <a:solidFill>
                  <a:srgbClr val="000000"/>
                </a:solidFill>
                <a:latin typeface="Noto Sans Georgian"/>
                <a:ea typeface="Noto Sans Georgian"/>
                <a:cs typeface="Noto Sans Georgian"/>
                <a:sym typeface="Noto Sans Georgian"/>
              </a:rPr>
              <a:t>ham gia Membership để được sử dụng khuyến mãi với những ưu đãi lớn hơn.</a:t>
            </a:r>
          </a:p>
          <a:p>
            <a:pPr algn="l" marL="474978" indent="-237489" lvl="1">
              <a:lnSpc>
                <a:spcPts val="4157"/>
              </a:lnSpc>
              <a:buFont typeface="Arial"/>
              <a:buChar char="•"/>
            </a:pPr>
            <a:r>
              <a:rPr lang="en-US" b="true" sz="2199">
                <a:solidFill>
                  <a:srgbClr val="000000"/>
                </a:solidFill>
                <a:latin typeface="Noto Sans Georgian Bold"/>
                <a:ea typeface="Noto Sans Georgian Bold"/>
                <a:cs typeface="Noto Sans Georgian Bold"/>
                <a:sym typeface="Noto Sans Georgian Bold"/>
              </a:rPr>
              <a:t>Đẩy mạnh sự kiện</a:t>
            </a:r>
            <a:r>
              <a:rPr lang="en-US" sz="2199">
                <a:solidFill>
                  <a:srgbClr val="000000"/>
                </a:solidFill>
                <a:latin typeface="Noto Sans Georgian"/>
                <a:ea typeface="Noto Sans Georgian"/>
                <a:cs typeface="Noto Sans Georgian"/>
                <a:sym typeface="Noto Sans Georgian"/>
              </a:rPr>
              <a:t>: Tăng tương tác và thu hút khách hàng tiềm năng tham gia Membership.</a:t>
            </a:r>
          </a:p>
        </p:txBody>
      </p:sp>
      <p:sp>
        <p:nvSpPr>
          <p:cNvPr name="TextBox 21" id="21"/>
          <p:cNvSpPr txBox="true"/>
          <p:nvPr/>
        </p:nvSpPr>
        <p:spPr>
          <a:xfrm rot="0">
            <a:off x="3155576" y="5554237"/>
            <a:ext cx="1767780" cy="595893"/>
          </a:xfrm>
          <a:prstGeom prst="rect">
            <a:avLst/>
          </a:prstGeom>
        </p:spPr>
        <p:txBody>
          <a:bodyPr anchor="t" rtlCol="false" tIns="0" lIns="0" bIns="0" rIns="0">
            <a:spAutoFit/>
          </a:bodyPr>
          <a:lstStyle/>
          <a:p>
            <a:pPr algn="l">
              <a:lnSpc>
                <a:spcPts val="4587"/>
              </a:lnSpc>
            </a:pPr>
            <a:r>
              <a:rPr lang="en-US" sz="4170" b="true">
                <a:solidFill>
                  <a:srgbClr val="1F2020"/>
                </a:solidFill>
                <a:latin typeface="Barlow Condensed Bold"/>
                <a:ea typeface="Barlow Condensed Bold"/>
                <a:cs typeface="Barlow Condensed Bold"/>
                <a:sym typeface="Barlow Condensed Bold"/>
              </a:rPr>
              <a:t>Giải pháp</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1415" y="3097410"/>
            <a:ext cx="15345170" cy="6170415"/>
            <a:chOff x="0" y="0"/>
            <a:chExt cx="20460227" cy="8227220"/>
          </a:xfrm>
        </p:grpSpPr>
        <p:pic>
          <p:nvPicPr>
            <p:cNvPr name="Picture 3" id="3"/>
            <p:cNvPicPr>
              <a:picLocks noChangeAspect="true"/>
            </p:cNvPicPr>
            <p:nvPr/>
          </p:nvPicPr>
          <p:blipFill>
            <a:blip r:embed="rId3"/>
            <a:srcRect l="0" t="7560" r="0" b="7560"/>
            <a:stretch>
              <a:fillRect/>
            </a:stretch>
          </p:blipFill>
          <p:spPr>
            <a:xfrm flipH="false" flipV="false">
              <a:off x="0" y="0"/>
              <a:ext cx="20460227" cy="8227220"/>
            </a:xfrm>
            <a:prstGeom prst="rect">
              <a:avLst/>
            </a:prstGeom>
          </p:spPr>
        </p:pic>
      </p:grpSp>
      <p:sp>
        <p:nvSpPr>
          <p:cNvPr name="TextBox 4" id="4"/>
          <p:cNvSpPr txBox="true"/>
          <p:nvPr/>
        </p:nvSpPr>
        <p:spPr>
          <a:xfrm rot="0">
            <a:off x="2711267" y="1464152"/>
            <a:ext cx="12865466" cy="920750"/>
          </a:xfrm>
          <a:prstGeom prst="rect">
            <a:avLst/>
          </a:prstGeom>
        </p:spPr>
        <p:txBody>
          <a:bodyPr anchor="t" rtlCol="false" tIns="0" lIns="0" bIns="0" rIns="0">
            <a:spAutoFit/>
          </a:bodyPr>
          <a:lstStyle/>
          <a:p>
            <a:pPr algn="ctr">
              <a:lnSpc>
                <a:spcPts val="7150"/>
              </a:lnSpc>
            </a:pPr>
            <a:r>
              <a:rPr lang="en-US" b="true" sz="6500">
                <a:solidFill>
                  <a:srgbClr val="1178BE"/>
                </a:solidFill>
                <a:latin typeface="Barlow Condensed Bold"/>
                <a:ea typeface="Barlow Condensed Bold"/>
                <a:cs typeface="Barlow Condensed Bold"/>
                <a:sym typeface="Barlow Condensed Bold"/>
              </a:rPr>
              <a:t>GROUP 3 - DATA MINING</a:t>
            </a:r>
          </a:p>
        </p:txBody>
      </p:sp>
      <p:sp>
        <p:nvSpPr>
          <p:cNvPr name="TextBox 5" id="5"/>
          <p:cNvSpPr txBox="true"/>
          <p:nvPr/>
        </p:nvSpPr>
        <p:spPr>
          <a:xfrm rot="0">
            <a:off x="17468580" y="9563617"/>
            <a:ext cx="596019" cy="431711"/>
          </a:xfrm>
          <a:prstGeom prst="rect">
            <a:avLst/>
          </a:prstGeom>
        </p:spPr>
        <p:txBody>
          <a:bodyPr anchor="t" rtlCol="false" tIns="0" lIns="0" bIns="0" rIns="0">
            <a:spAutoFit/>
          </a:bodyPr>
          <a:lstStyle/>
          <a:p>
            <a:pPr algn="ctr">
              <a:lnSpc>
                <a:spcPts val="3504"/>
              </a:lnSpc>
              <a:spcBef>
                <a:spcPct val="0"/>
              </a:spcBef>
            </a:pPr>
            <a:r>
              <a:rPr lang="en-US" b="true" sz="2503">
                <a:solidFill>
                  <a:srgbClr val="FFFFFF"/>
                </a:solidFill>
                <a:latin typeface="Noto Sans Georgian Bold"/>
                <a:ea typeface="Noto Sans Georgian Bold"/>
                <a:cs typeface="Noto Sans Georgian Bold"/>
                <a:sym typeface="Noto Sans Georgian Bold"/>
              </a:rPr>
              <a:t>17</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7259300" y="9258300"/>
            <a:ext cx="1280286" cy="1028700"/>
            <a:chOff x="0" y="0"/>
            <a:chExt cx="337195" cy="270933"/>
          </a:xfrm>
        </p:grpSpPr>
        <p:sp>
          <p:nvSpPr>
            <p:cNvPr name="Freeform 6" id="6"/>
            <p:cNvSpPr/>
            <p:nvPr/>
          </p:nvSpPr>
          <p:spPr>
            <a:xfrm flipH="false" flipV="false" rot="0">
              <a:off x="0" y="0"/>
              <a:ext cx="337195" cy="270933"/>
            </a:xfrm>
            <a:custGeom>
              <a:avLst/>
              <a:gdLst/>
              <a:ahLst/>
              <a:cxnLst/>
              <a:rect r="r" b="b" t="t" l="l"/>
              <a:pathLst>
                <a:path h="270933" w="337195">
                  <a:moveTo>
                    <a:pt x="0" y="0"/>
                  </a:moveTo>
                  <a:lnTo>
                    <a:pt x="337195" y="0"/>
                  </a:lnTo>
                  <a:lnTo>
                    <a:pt x="337195"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7" id="7"/>
            <p:cNvSpPr txBox="true"/>
            <p:nvPr/>
          </p:nvSpPr>
          <p:spPr>
            <a:xfrm>
              <a:off x="0" y="-38100"/>
              <a:ext cx="337195" cy="3090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19631" y="369985"/>
            <a:ext cx="379103" cy="372899"/>
          </a:xfrm>
          <a:custGeom>
            <a:avLst/>
            <a:gdLst/>
            <a:ahLst/>
            <a:cxnLst/>
            <a:rect r="r" b="b" t="t" l="l"/>
            <a:pathLst>
              <a:path h="372899" w="379103">
                <a:moveTo>
                  <a:pt x="0" y="0"/>
                </a:moveTo>
                <a:lnTo>
                  <a:pt x="379102" y="0"/>
                </a:lnTo>
                <a:lnTo>
                  <a:pt x="379102" y="372899"/>
                </a:lnTo>
                <a:lnTo>
                  <a:pt x="0" y="372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223399" y="1317711"/>
            <a:ext cx="11460805" cy="3340006"/>
          </a:xfrm>
          <a:custGeom>
            <a:avLst/>
            <a:gdLst/>
            <a:ahLst/>
            <a:cxnLst/>
            <a:rect r="r" b="b" t="t" l="l"/>
            <a:pathLst>
              <a:path h="3340006" w="11460805">
                <a:moveTo>
                  <a:pt x="0" y="0"/>
                </a:moveTo>
                <a:lnTo>
                  <a:pt x="11460805" y="0"/>
                </a:lnTo>
                <a:lnTo>
                  <a:pt x="11460805" y="3340006"/>
                </a:lnTo>
                <a:lnTo>
                  <a:pt x="0" y="3340006"/>
                </a:lnTo>
                <a:lnTo>
                  <a:pt x="0" y="0"/>
                </a:lnTo>
                <a:close/>
              </a:path>
            </a:pathLst>
          </a:custGeom>
          <a:blipFill>
            <a:blip r:embed="rId4"/>
            <a:stretch>
              <a:fillRect l="0" t="0" r="0" b="0"/>
            </a:stretch>
          </a:blipFill>
        </p:spPr>
      </p:sp>
      <p:sp>
        <p:nvSpPr>
          <p:cNvPr name="Freeform 10" id="10"/>
          <p:cNvSpPr/>
          <p:nvPr/>
        </p:nvSpPr>
        <p:spPr>
          <a:xfrm flipH="false" flipV="false" rot="0">
            <a:off x="898733" y="5200015"/>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TextBox 11" id="11"/>
          <p:cNvSpPr txBox="true"/>
          <p:nvPr/>
        </p:nvSpPr>
        <p:spPr>
          <a:xfrm rot="0">
            <a:off x="12899575" y="234950"/>
            <a:ext cx="4359725" cy="422275"/>
          </a:xfrm>
          <a:prstGeom prst="rect">
            <a:avLst/>
          </a:prstGeom>
        </p:spPr>
        <p:txBody>
          <a:bodyPr anchor="t" rtlCol="false" tIns="0" lIns="0" bIns="0" rIns="0">
            <a:spAutoFit/>
          </a:bodyPr>
          <a:lstStyle/>
          <a:p>
            <a:pPr algn="l">
              <a:lnSpc>
                <a:spcPts val="3499"/>
              </a:lnSpc>
              <a:spcBef>
                <a:spcPct val="0"/>
              </a:spcBef>
            </a:pPr>
            <a:r>
              <a:rPr lang="en-US" sz="2499">
                <a:solidFill>
                  <a:srgbClr val="1F2020"/>
                </a:solidFill>
                <a:latin typeface="Noto Sans Georgian"/>
                <a:ea typeface="Noto Sans Georgian"/>
                <a:cs typeface="Noto Sans Georgian"/>
                <a:sym typeface="Noto Sans Georgian"/>
              </a:rPr>
              <a:t>KHO VÀ KHAI PHÁ DỮ LIỆU</a:t>
            </a:r>
          </a:p>
        </p:txBody>
      </p:sp>
      <p:sp>
        <p:nvSpPr>
          <p:cNvPr name="TextBox 12" id="12"/>
          <p:cNvSpPr txBox="true"/>
          <p:nvPr/>
        </p:nvSpPr>
        <p:spPr>
          <a:xfrm rot="0">
            <a:off x="11930506" y="2348451"/>
            <a:ext cx="5843144" cy="1154700"/>
          </a:xfrm>
          <a:prstGeom prst="rect">
            <a:avLst/>
          </a:prstGeom>
        </p:spPr>
        <p:txBody>
          <a:bodyPr anchor="t" rtlCol="false" tIns="0" lIns="0" bIns="0" rIns="0">
            <a:spAutoFit/>
          </a:bodyPr>
          <a:lstStyle/>
          <a:p>
            <a:pPr algn="l">
              <a:lnSpc>
                <a:spcPts val="9477"/>
              </a:lnSpc>
              <a:spcBef>
                <a:spcPct val="0"/>
              </a:spcBef>
            </a:pPr>
            <a:r>
              <a:rPr lang="en-US" b="true" sz="6769">
                <a:solidFill>
                  <a:srgbClr val="1178BE"/>
                </a:solidFill>
                <a:latin typeface="Noto Sans Georgian Bold"/>
                <a:ea typeface="Noto Sans Georgian Bold"/>
                <a:cs typeface="Noto Sans Georgian Bold"/>
                <a:sym typeface="Noto Sans Georgian Bold"/>
              </a:rPr>
              <a:t>Decision Tree</a:t>
            </a:r>
          </a:p>
        </p:txBody>
      </p:sp>
      <p:sp>
        <p:nvSpPr>
          <p:cNvPr name="TextBox 13" id="13"/>
          <p:cNvSpPr txBox="true"/>
          <p:nvPr/>
        </p:nvSpPr>
        <p:spPr>
          <a:xfrm rot="0">
            <a:off x="17475640" y="9555525"/>
            <a:ext cx="596019" cy="396151"/>
          </a:xfrm>
          <a:prstGeom prst="rect">
            <a:avLst/>
          </a:prstGeom>
        </p:spPr>
        <p:txBody>
          <a:bodyPr anchor="t" rtlCol="false" tIns="0" lIns="0" bIns="0" rIns="0">
            <a:spAutoFit/>
          </a:bodyPr>
          <a:lstStyle/>
          <a:p>
            <a:pPr algn="ctr">
              <a:lnSpc>
                <a:spcPts val="3364"/>
              </a:lnSpc>
              <a:spcBef>
                <a:spcPct val="0"/>
              </a:spcBef>
            </a:pPr>
            <a:r>
              <a:rPr lang="en-US" b="true" sz="2403">
                <a:solidFill>
                  <a:srgbClr val="FFFFFF"/>
                </a:solidFill>
                <a:latin typeface="Noto Sans Georgian Bold"/>
                <a:ea typeface="Noto Sans Georgian Bold"/>
                <a:cs typeface="Noto Sans Georgian Bold"/>
                <a:sym typeface="Noto Sans Georgian Bold"/>
              </a:rPr>
              <a:t>05</a:t>
            </a:r>
          </a:p>
        </p:txBody>
      </p:sp>
      <p:sp>
        <p:nvSpPr>
          <p:cNvPr name="TextBox 14" id="14"/>
          <p:cNvSpPr txBox="true"/>
          <p:nvPr/>
        </p:nvSpPr>
        <p:spPr>
          <a:xfrm rot="0">
            <a:off x="1162781" y="5057775"/>
            <a:ext cx="4011683" cy="827642"/>
          </a:xfrm>
          <a:prstGeom prst="rect">
            <a:avLst/>
          </a:prstGeom>
        </p:spPr>
        <p:txBody>
          <a:bodyPr anchor="t" rtlCol="false" tIns="0" lIns="0" bIns="0" rIns="0">
            <a:spAutoFit/>
          </a:bodyPr>
          <a:lstStyle/>
          <a:p>
            <a:pPr algn="l">
              <a:lnSpc>
                <a:spcPts val="6881"/>
              </a:lnSpc>
              <a:spcBef>
                <a:spcPct val="0"/>
              </a:spcBef>
            </a:pPr>
            <a:r>
              <a:rPr lang="en-US" b="true" sz="4915">
                <a:solidFill>
                  <a:srgbClr val="1178BE"/>
                </a:solidFill>
                <a:latin typeface="Noto Sans Georgian Bold"/>
                <a:ea typeface="Noto Sans Georgian Bold"/>
                <a:cs typeface="Noto Sans Georgian Bold"/>
                <a:sym typeface="Noto Sans Georgian Bold"/>
              </a:rPr>
              <a:t>Khái niệm</a:t>
            </a:r>
          </a:p>
        </p:txBody>
      </p:sp>
      <p:sp>
        <p:nvSpPr>
          <p:cNvPr name="TextBox 15" id="15"/>
          <p:cNvSpPr txBox="true"/>
          <p:nvPr/>
        </p:nvSpPr>
        <p:spPr>
          <a:xfrm rot="0">
            <a:off x="855546" y="6475967"/>
            <a:ext cx="16576907" cy="2501674"/>
          </a:xfrm>
          <a:prstGeom prst="rect">
            <a:avLst/>
          </a:prstGeom>
        </p:spPr>
        <p:txBody>
          <a:bodyPr anchor="t" rtlCol="false" tIns="0" lIns="0" bIns="0" rIns="0">
            <a:spAutoFit/>
          </a:bodyPr>
          <a:lstStyle/>
          <a:p>
            <a:pPr algn="just">
              <a:lnSpc>
                <a:spcPts val="5013"/>
              </a:lnSpc>
              <a:spcBef>
                <a:spcPct val="0"/>
              </a:spcBef>
            </a:pPr>
            <a:r>
              <a:rPr lang="en-US" sz="3580">
                <a:solidFill>
                  <a:srgbClr val="000000"/>
                </a:solidFill>
                <a:latin typeface="Noto Sans Georgian"/>
                <a:ea typeface="Noto Sans Georgian"/>
                <a:cs typeface="Noto Sans Georgian"/>
                <a:sym typeface="Noto Sans Georgian"/>
              </a:rPr>
              <a:t>Decision Tree (cây quyết định) là một thuật toán học máy dùng để thực hiện các nhiệm vụ phân loại và dự đoán. Nó thường được áp dụng trong các bài toán khai phá dữ liệu và phân tích nhằm tìm ra các mẫu hoặc quyết định dựa trên cấu trúc phân nhánh.</a:t>
            </a:r>
          </a:p>
        </p:txBody>
      </p:sp>
      <p:sp>
        <p:nvSpPr>
          <p:cNvPr name="Freeform 16" id="16"/>
          <p:cNvSpPr/>
          <p:nvPr/>
        </p:nvSpPr>
        <p:spPr>
          <a:xfrm flipH="false" flipV="false" rot="-4717422">
            <a:off x="-3251501" y="7335982"/>
            <a:ext cx="5629823" cy="5231386"/>
          </a:xfrm>
          <a:custGeom>
            <a:avLst/>
            <a:gdLst/>
            <a:ahLst/>
            <a:cxnLst/>
            <a:rect r="r" b="b" t="t" l="l"/>
            <a:pathLst>
              <a:path h="5231386" w="5629823">
                <a:moveTo>
                  <a:pt x="0" y="0"/>
                </a:moveTo>
                <a:lnTo>
                  <a:pt x="5629823" y="0"/>
                </a:lnTo>
                <a:lnTo>
                  <a:pt x="5629823" y="5231387"/>
                </a:lnTo>
                <a:lnTo>
                  <a:pt x="0" y="5231387"/>
                </a:lnTo>
                <a:lnTo>
                  <a:pt x="0" y="0"/>
                </a:lnTo>
                <a:close/>
              </a:path>
            </a:pathLst>
          </a:custGeom>
          <a:blipFill>
            <a:blip r:embed="rId6"/>
            <a:stretch>
              <a:fillRect l="-4500" t="0" r="-4500" b="0"/>
            </a:stretch>
          </a:blipFill>
        </p:spPr>
      </p:sp>
      <p:sp>
        <p:nvSpPr>
          <p:cNvPr name="TextBox 17" id="17"/>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
        <p:nvSpPr>
          <p:cNvPr name="TextBox 18" id="18"/>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name="Freeform 14" id="14"/>
          <p:cNvSpPr/>
          <p:nvPr/>
        </p:nvSpPr>
        <p:spPr>
          <a:xfrm flipH="false" flipV="false" rot="0">
            <a:off x="3877976" y="1466198"/>
            <a:ext cx="10532048" cy="7451424"/>
          </a:xfrm>
          <a:custGeom>
            <a:avLst/>
            <a:gdLst/>
            <a:ahLst/>
            <a:cxnLst/>
            <a:rect r="r" b="b" t="t" l="l"/>
            <a:pathLst>
              <a:path h="7451424" w="10532048">
                <a:moveTo>
                  <a:pt x="0" y="0"/>
                </a:moveTo>
                <a:lnTo>
                  <a:pt x="10532048" y="0"/>
                </a:lnTo>
                <a:lnTo>
                  <a:pt x="10532048" y="7451425"/>
                </a:lnTo>
                <a:lnTo>
                  <a:pt x="0" y="7451425"/>
                </a:lnTo>
                <a:lnTo>
                  <a:pt x="0" y="0"/>
                </a:lnTo>
                <a:close/>
              </a:path>
            </a:pathLst>
          </a:custGeom>
          <a:blipFill>
            <a:blip r:embed="rId6"/>
            <a:stretch>
              <a:fillRect l="0" t="0" r="0" b="0"/>
            </a:stretch>
          </a:blipFill>
        </p:spPr>
      </p:sp>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06</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7" id="17"/>
          <p:cNvSpPr txBox="true"/>
          <p:nvPr/>
        </p:nvSpPr>
        <p:spPr>
          <a:xfrm rot="0">
            <a:off x="1028700" y="1076325"/>
            <a:ext cx="1964412" cy="814959"/>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DỮ LIỆU</a:t>
            </a:r>
          </a:p>
        </p:txBody>
      </p:sp>
      <p:sp>
        <p:nvSpPr>
          <p:cNvPr name="TextBox 18" id="18"/>
          <p:cNvSpPr txBox="true"/>
          <p:nvPr/>
        </p:nvSpPr>
        <p:spPr>
          <a:xfrm rot="0">
            <a:off x="6792455" y="9230755"/>
            <a:ext cx="3875604" cy="555673"/>
          </a:xfrm>
          <a:prstGeom prst="rect">
            <a:avLst/>
          </a:prstGeom>
        </p:spPr>
        <p:txBody>
          <a:bodyPr anchor="t" rtlCol="false" tIns="0" lIns="0" bIns="0" rIns="0">
            <a:spAutoFit/>
          </a:bodyPr>
          <a:lstStyle/>
          <a:p>
            <a:pPr algn="ctr">
              <a:lnSpc>
                <a:spcPts val="4547"/>
              </a:lnSpc>
              <a:spcBef>
                <a:spcPct val="0"/>
              </a:spcBef>
            </a:pPr>
            <a:r>
              <a:rPr lang="en-US" sz="3248">
                <a:solidFill>
                  <a:srgbClr val="FF3131"/>
                </a:solidFill>
                <a:latin typeface="Noto Sans Georgian"/>
                <a:ea typeface="Noto Sans Georgian"/>
                <a:cs typeface="Noto Sans Georgian"/>
                <a:sym typeface="Noto Sans Georgian"/>
              </a:rPr>
              <a:t>919</a:t>
            </a:r>
            <a:r>
              <a:rPr lang="en-US" sz="3248">
                <a:solidFill>
                  <a:srgbClr val="FF3131"/>
                </a:solidFill>
                <a:latin typeface="Noto Sans Georgian"/>
                <a:ea typeface="Noto Sans Georgian"/>
                <a:cs typeface="Noto Sans Georgian"/>
                <a:sym typeface="Noto Sans Georgian"/>
              </a:rPr>
              <a:t> DÒNG x 12 CỘT</a:t>
            </a:r>
          </a:p>
        </p:txBody>
      </p:sp>
      <p:sp>
        <p:nvSpPr>
          <p:cNvPr name="TextBox 19" id="19"/>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815307" y="1028700"/>
            <a:ext cx="55132" cy="560274"/>
          </a:xfrm>
          <a:custGeom>
            <a:avLst/>
            <a:gdLst/>
            <a:ahLst/>
            <a:cxnLst/>
            <a:rect r="r" b="b" t="t" l="l"/>
            <a:pathLst>
              <a:path h="560274" w="55132">
                <a:moveTo>
                  <a:pt x="0" y="0"/>
                </a:moveTo>
                <a:lnTo>
                  <a:pt x="55132" y="0"/>
                </a:lnTo>
                <a:lnTo>
                  <a:pt x="55132" y="560274"/>
                </a:lnTo>
                <a:lnTo>
                  <a:pt x="0" y="560274"/>
                </a:lnTo>
                <a:lnTo>
                  <a:pt x="0" y="0"/>
                </a:lnTo>
                <a:close/>
              </a:path>
            </a:pathLst>
          </a:custGeom>
          <a:blipFill>
            <a:blip r:embed="rId5"/>
            <a:stretch>
              <a:fillRect l="-1008978" t="-501068" r="-131655" b="-346861"/>
            </a:stretch>
          </a:blipFill>
        </p:spPr>
      </p:sp>
      <p:graphicFrame>
        <p:nvGraphicFramePr>
          <p:cNvPr name="Table 14" id="14"/>
          <p:cNvGraphicFramePr>
            <a:graphicFrameLocks noGrp="true"/>
          </p:cNvGraphicFramePr>
          <p:nvPr/>
        </p:nvGraphicFramePr>
        <p:xfrm>
          <a:off x="1706111" y="1803622"/>
          <a:ext cx="14875778" cy="8324850"/>
        </p:xfrm>
        <a:graphic>
          <a:graphicData uri="http://schemas.openxmlformats.org/drawingml/2006/table">
            <a:tbl>
              <a:tblPr/>
              <a:tblGrid>
                <a:gridCol w="2917382"/>
                <a:gridCol w="11958396"/>
              </a:tblGrid>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Age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Tuổi của bệnh nhân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Sex</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Giới tính của bệnh nhân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ChestPainType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Loại đau ngực mà bệnh nhân gặp phải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RestingBP</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Huyết áp lúc nghỉ ngơi, tính bằng mmHg (milimet thủy ngân)</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Cholesterol</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Mức cholesterol trong máu của bệnh nhân, tính bằng mg/dL</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FastingBS</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Lượng đường trong máu khi đói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RestingBP</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Kết quả điện tâm đồ khi nghỉ ngơi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Arimo"/>
                          <a:ea typeface="Arimo"/>
                          <a:cs typeface="Arimo"/>
                          <a:sym typeface="Arimo"/>
                        </a:rPr>
                        <a:t>MaxHR </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Nhịp tim tối đa đạt được trong quá trình kiểm tra, tính bằng nhịp/phút</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ExerciseAngina</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Cơn đau thắt ngực xảy ra khi tập thể dục</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96920">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Oldpeak</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Arimo"/>
                          <a:ea typeface="Arimo"/>
                          <a:cs typeface="Arimo"/>
                          <a:sym typeface="Arimo"/>
                        </a:rPr>
                        <a:t>Chênh lệch độ cao của đoạn ST (được đo bằng mm), thể hiện mức độ stress tim mạch</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77826">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ST_Slope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Hình dạng của đoạn ST trên điện tâm đồ khi nghỉ ngơi</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677826">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HeartDisease</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Noto Sans Georgian"/>
                          <a:ea typeface="Noto Sans Georgian"/>
                          <a:cs typeface="Noto Sans Georgian"/>
                          <a:sym typeface="Noto Sans Georgian"/>
                        </a:rPr>
                        <a:t>Chẩn đoán bệnh tim (biến mục tiêu)</a:t>
                      </a:r>
                      <a:endParaRPr lang="en-US" sz="1100"/>
                    </a:p>
                  </a:txBody>
                  <a:tcPr marL="152400" marR="152400" marT="152400" marB="1524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15" id="15"/>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07</a:t>
            </a:r>
          </a:p>
        </p:txBody>
      </p:sp>
      <p:sp>
        <p:nvSpPr>
          <p:cNvPr name="TextBox 16" id="16"/>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7" id="17"/>
          <p:cNvSpPr txBox="true"/>
          <p:nvPr/>
        </p:nvSpPr>
        <p:spPr>
          <a:xfrm rot="0">
            <a:off x="1028700" y="1066800"/>
            <a:ext cx="3527108" cy="595893"/>
          </a:xfrm>
          <a:prstGeom prst="rect">
            <a:avLst/>
          </a:prstGeom>
        </p:spPr>
        <p:txBody>
          <a:bodyPr anchor="t" rtlCol="false" tIns="0" lIns="0" bIns="0" rIns="0">
            <a:spAutoFit/>
          </a:bodyPr>
          <a:lstStyle/>
          <a:p>
            <a:pPr algn="l">
              <a:lnSpc>
                <a:spcPts val="4587"/>
              </a:lnSpc>
            </a:pPr>
            <a:r>
              <a:rPr lang="en-US" sz="4170" b="true">
                <a:solidFill>
                  <a:srgbClr val="1178BE"/>
                </a:solidFill>
                <a:latin typeface="Barlow Condensed Bold"/>
                <a:ea typeface="Barlow Condensed Bold"/>
                <a:cs typeface="Barlow Condensed Bold"/>
                <a:sym typeface="Barlow Condensed Bold"/>
              </a:rPr>
              <a:t>GIẢI THÍCH DỮ LIỆU</a:t>
            </a:r>
          </a:p>
        </p:txBody>
      </p:sp>
      <p:sp>
        <p:nvSpPr>
          <p:cNvPr name="TextBox 18" id="18"/>
          <p:cNvSpPr txBox="true"/>
          <p:nvPr/>
        </p:nvSpPr>
        <p:spPr>
          <a:xfrm rot="0">
            <a:off x="13589741" y="364363"/>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1429898" y="1280642"/>
            <a:ext cx="12165012" cy="7977658"/>
          </a:xfrm>
          <a:custGeom>
            <a:avLst/>
            <a:gdLst/>
            <a:ahLst/>
            <a:cxnLst/>
            <a:rect r="r" b="b" t="t" l="l"/>
            <a:pathLst>
              <a:path h="7977658" w="12165012">
                <a:moveTo>
                  <a:pt x="0" y="0"/>
                </a:moveTo>
                <a:lnTo>
                  <a:pt x="12165013" y="0"/>
                </a:lnTo>
                <a:lnTo>
                  <a:pt x="12165013" y="7977658"/>
                </a:lnTo>
                <a:lnTo>
                  <a:pt x="0" y="7977658"/>
                </a:lnTo>
                <a:lnTo>
                  <a:pt x="0" y="0"/>
                </a:lnTo>
                <a:close/>
              </a:path>
            </a:pathLst>
          </a:custGeom>
          <a:blipFill>
            <a:blip r:embed="rId5"/>
            <a:stretch>
              <a:fillRect l="0" t="-1371" r="-4279" b="0"/>
            </a:stretch>
          </a:blipFill>
        </p:spPr>
      </p:sp>
      <p:sp>
        <p:nvSpPr>
          <p:cNvPr name="Freeform 14" id="14"/>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name="Freeform 15" id="15"/>
          <p:cNvSpPr/>
          <p:nvPr/>
        </p:nvSpPr>
        <p:spPr>
          <a:xfrm flipH="false" flipV="false" rot="0">
            <a:off x="14148213" y="1628335"/>
            <a:ext cx="3111087" cy="5858679"/>
          </a:xfrm>
          <a:custGeom>
            <a:avLst/>
            <a:gdLst/>
            <a:ahLst/>
            <a:cxnLst/>
            <a:rect r="r" b="b" t="t" l="l"/>
            <a:pathLst>
              <a:path h="5858679" w="3111087">
                <a:moveTo>
                  <a:pt x="0" y="0"/>
                </a:moveTo>
                <a:lnTo>
                  <a:pt x="3111087" y="0"/>
                </a:lnTo>
                <a:lnTo>
                  <a:pt x="3111087" y="5858679"/>
                </a:lnTo>
                <a:lnTo>
                  <a:pt x="0" y="5858679"/>
                </a:lnTo>
                <a:lnTo>
                  <a:pt x="0" y="0"/>
                </a:lnTo>
                <a:close/>
              </a:path>
            </a:pathLst>
          </a:custGeom>
          <a:blipFill>
            <a:blip r:embed="rId7"/>
            <a:stretch>
              <a:fillRect l="0" t="0" r="0" b="0"/>
            </a:stretch>
          </a:blipFill>
        </p:spPr>
      </p:sp>
      <p:sp>
        <p:nvSpPr>
          <p:cNvPr name="TextBox 16" id="16"/>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08</a:t>
            </a:r>
          </a:p>
        </p:txBody>
      </p:sp>
      <p:sp>
        <p:nvSpPr>
          <p:cNvPr name="TextBox 17" id="17"/>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8" id="18"/>
          <p:cNvSpPr txBox="true"/>
          <p:nvPr/>
        </p:nvSpPr>
        <p:spPr>
          <a:xfrm rot="0">
            <a:off x="1028700" y="1076325"/>
            <a:ext cx="5567028"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QUY TRÌNH THỰC HIỆN</a:t>
            </a:r>
          </a:p>
        </p:txBody>
      </p:sp>
      <p:sp>
        <p:nvSpPr>
          <p:cNvPr name="TextBox 19" id="19"/>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016975" y="8388128"/>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402870"/>
            <a:ext cx="369285" cy="363243"/>
          </a:xfrm>
          <a:custGeom>
            <a:avLst/>
            <a:gdLst/>
            <a:ahLst/>
            <a:cxnLst/>
            <a:rect r="r" b="b" t="t" l="l"/>
            <a:pathLst>
              <a:path h="363243" w="369285">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4717422">
            <a:off x="-3135838" y="7346615"/>
            <a:ext cx="5629823" cy="5231386"/>
          </a:xfrm>
          <a:custGeom>
            <a:avLst/>
            <a:gdLst/>
            <a:ahLst/>
            <a:cxnLst/>
            <a:rect r="r" b="b" t="t" l="l"/>
            <a:pathLst>
              <a:path h="5231386" w="5629823">
                <a:moveTo>
                  <a:pt x="0" y="0"/>
                </a:moveTo>
                <a:lnTo>
                  <a:pt x="5629822" y="0"/>
                </a:lnTo>
                <a:lnTo>
                  <a:pt x="5629822" y="5231386"/>
                </a:lnTo>
                <a:lnTo>
                  <a:pt x="0" y="5231386"/>
                </a:lnTo>
                <a:lnTo>
                  <a:pt x="0" y="0"/>
                </a:lnTo>
                <a:close/>
              </a:path>
            </a:pathLst>
          </a:custGeom>
          <a:blipFill>
            <a:blip r:embed="rId4"/>
            <a:stretch>
              <a:fillRect l="-4500" t="0" r="-4500" b="0"/>
            </a:stretch>
          </a:blipFill>
        </p:spPr>
      </p:sp>
      <p:sp>
        <p:nvSpPr>
          <p:cNvPr name="Freeform 13" id="13"/>
          <p:cNvSpPr/>
          <p:nvPr/>
        </p:nvSpPr>
        <p:spPr>
          <a:xfrm flipH="false" flipV="false" rot="0">
            <a:off x="407408" y="3082108"/>
            <a:ext cx="17473183" cy="4122785"/>
          </a:xfrm>
          <a:custGeom>
            <a:avLst/>
            <a:gdLst/>
            <a:ahLst/>
            <a:cxnLst/>
            <a:rect r="r" b="b" t="t" l="l"/>
            <a:pathLst>
              <a:path h="4122785" w="17473183">
                <a:moveTo>
                  <a:pt x="0" y="0"/>
                </a:moveTo>
                <a:lnTo>
                  <a:pt x="17473184" y="0"/>
                </a:lnTo>
                <a:lnTo>
                  <a:pt x="17473184" y="4122784"/>
                </a:lnTo>
                <a:lnTo>
                  <a:pt x="0" y="4122784"/>
                </a:lnTo>
                <a:lnTo>
                  <a:pt x="0" y="0"/>
                </a:lnTo>
                <a:close/>
              </a:path>
            </a:pathLst>
          </a:custGeom>
          <a:blipFill>
            <a:blip r:embed="rId5"/>
            <a:stretch>
              <a:fillRect l="0" t="-5954" r="0" b="0"/>
            </a:stretch>
          </a:blipFill>
        </p:spPr>
      </p:sp>
      <p:sp>
        <p:nvSpPr>
          <p:cNvPr name="TextBox 14" id="14"/>
          <p:cNvSpPr txBox="true"/>
          <p:nvPr/>
        </p:nvSpPr>
        <p:spPr>
          <a:xfrm rot="0">
            <a:off x="17468580" y="9573142"/>
            <a:ext cx="596019" cy="389166"/>
          </a:xfrm>
          <a:prstGeom prst="rect">
            <a:avLst/>
          </a:prstGeom>
        </p:spPr>
        <p:txBody>
          <a:bodyPr anchor="t" rtlCol="false" tIns="0" lIns="0" bIns="0" rIns="0">
            <a:spAutoFit/>
          </a:bodyPr>
          <a:lstStyle/>
          <a:p>
            <a:pPr algn="ctr">
              <a:lnSpc>
                <a:spcPts val="3224"/>
              </a:lnSpc>
              <a:spcBef>
                <a:spcPct val="0"/>
              </a:spcBef>
            </a:pPr>
            <a:r>
              <a:rPr lang="en-US" b="true" sz="2303">
                <a:solidFill>
                  <a:srgbClr val="FFFFFF"/>
                </a:solidFill>
                <a:latin typeface="Noto Sans Georgian Bold"/>
                <a:ea typeface="Noto Sans Georgian Bold"/>
                <a:cs typeface="Noto Sans Georgian Bold"/>
                <a:sym typeface="Noto Sans Georgian Bold"/>
              </a:rPr>
              <a:t>09</a:t>
            </a:r>
          </a:p>
        </p:txBody>
      </p:sp>
      <p:sp>
        <p:nvSpPr>
          <p:cNvPr name="TextBox 15" id="15"/>
          <p:cNvSpPr txBox="true"/>
          <p:nvPr/>
        </p:nvSpPr>
        <p:spPr>
          <a:xfrm rot="0">
            <a:off x="1028700" y="349542"/>
            <a:ext cx="7701557" cy="463132"/>
          </a:xfrm>
          <a:prstGeom prst="rect">
            <a:avLst/>
          </a:prstGeom>
        </p:spPr>
        <p:txBody>
          <a:bodyPr anchor="t" rtlCol="false" tIns="0" lIns="0" bIns="0" rIns="0">
            <a:spAutoFit/>
          </a:bodyPr>
          <a:lstStyle/>
          <a:p>
            <a:pPr algn="l">
              <a:lnSpc>
                <a:spcPts val="3873"/>
              </a:lnSpc>
              <a:spcBef>
                <a:spcPct val="0"/>
              </a:spcBef>
            </a:pPr>
            <a:r>
              <a:rPr lang="en-US" sz="2766">
                <a:solidFill>
                  <a:srgbClr val="1F2020"/>
                </a:solidFill>
                <a:latin typeface="Noto Sans Georgian"/>
                <a:ea typeface="Noto Sans Georgian"/>
                <a:cs typeface="Noto Sans Georgian"/>
                <a:sym typeface="Noto Sans Georgian"/>
              </a:rPr>
              <a:t>Decision Tree</a:t>
            </a:r>
          </a:p>
        </p:txBody>
      </p:sp>
      <p:sp>
        <p:nvSpPr>
          <p:cNvPr name="TextBox 16" id="16"/>
          <p:cNvSpPr txBox="true"/>
          <p:nvPr/>
        </p:nvSpPr>
        <p:spPr>
          <a:xfrm rot="0">
            <a:off x="1028700" y="1076325"/>
            <a:ext cx="5567028" cy="808314"/>
          </a:xfrm>
          <a:prstGeom prst="rect">
            <a:avLst/>
          </a:prstGeom>
        </p:spPr>
        <p:txBody>
          <a:bodyPr anchor="t" rtlCol="false" tIns="0" lIns="0" bIns="0" rIns="0">
            <a:spAutoFit/>
          </a:bodyPr>
          <a:lstStyle/>
          <a:p>
            <a:pPr algn="l">
              <a:lnSpc>
                <a:spcPts val="6237"/>
              </a:lnSpc>
            </a:pPr>
            <a:r>
              <a:rPr lang="en-US" sz="5670" b="true">
                <a:solidFill>
                  <a:srgbClr val="1178BE"/>
                </a:solidFill>
                <a:latin typeface="Barlow Condensed Bold"/>
                <a:ea typeface="Barlow Condensed Bold"/>
                <a:cs typeface="Barlow Condensed Bold"/>
                <a:sym typeface="Barlow Condensed Bold"/>
              </a:rPr>
              <a:t>QUY TRÌNH THỰC HIỆN</a:t>
            </a:r>
          </a:p>
        </p:txBody>
      </p:sp>
      <p:sp>
        <p:nvSpPr>
          <p:cNvPr name="Freeform 17" id="17"/>
          <p:cNvSpPr/>
          <p:nvPr/>
        </p:nvSpPr>
        <p:spPr>
          <a:xfrm flipH="false" flipV="false" rot="0">
            <a:off x="809150" y="1117291"/>
            <a:ext cx="67445" cy="685402"/>
          </a:xfrm>
          <a:custGeom>
            <a:avLst/>
            <a:gdLst/>
            <a:ahLst/>
            <a:cxnLst/>
            <a:rect r="r" b="b" t="t" l="l"/>
            <a:pathLst>
              <a:path h="685402" w="67445">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name="TextBox 18" id="18"/>
          <p:cNvSpPr txBox="true"/>
          <p:nvPr/>
        </p:nvSpPr>
        <p:spPr>
          <a:xfrm rot="0">
            <a:off x="13562798" y="9503365"/>
            <a:ext cx="3464362" cy="448310"/>
          </a:xfrm>
          <a:prstGeom prst="rect">
            <a:avLst/>
          </a:prstGeom>
        </p:spPr>
        <p:txBody>
          <a:bodyPr anchor="t" rtlCol="false" tIns="0" lIns="0" bIns="0" rIns="0">
            <a:spAutoFit/>
          </a:bodyPr>
          <a:lstStyle/>
          <a:p>
            <a:pPr algn="l">
              <a:lnSpc>
                <a:spcPts val="3639"/>
              </a:lnSpc>
              <a:spcBef>
                <a:spcPct val="0"/>
              </a:spcBef>
            </a:pPr>
            <a:r>
              <a:rPr lang="en-US" sz="2599">
                <a:solidFill>
                  <a:srgbClr val="1F2020"/>
                </a:solidFill>
                <a:latin typeface="Noto Sans Georgian"/>
                <a:ea typeface="Noto Sans Georgian"/>
                <a:cs typeface="Noto Sans Georgian"/>
                <a:sym typeface="Noto Sans Georgian"/>
              </a:rPr>
              <a:t>Đồng Thị Ngọc Dương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DAGPAXpgmHE</dc:identifier>
  <dcterms:modified xsi:type="dcterms:W3CDTF">2011-08-01T06:04:30Z</dcterms:modified>
  <cp:revision>1</cp:revision>
  <dc:title>48K14.2_G3_W13</dc:title>
</cp:coreProperties>
</file>